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912" r:id="rId2"/>
    <p:sldMasterId id="2147483924" r:id="rId3"/>
    <p:sldMasterId id="2147483936" r:id="rId4"/>
    <p:sldMasterId id="2147483948" r:id="rId5"/>
  </p:sldMasterIdLst>
  <p:notesMasterIdLst>
    <p:notesMasterId r:id="rId23"/>
  </p:notesMasterIdLst>
  <p:sldIdLst>
    <p:sldId id="256" r:id="rId6"/>
    <p:sldId id="257" r:id="rId7"/>
    <p:sldId id="261" r:id="rId8"/>
    <p:sldId id="260" r:id="rId9"/>
    <p:sldId id="263" r:id="rId10"/>
    <p:sldId id="262" r:id="rId11"/>
    <p:sldId id="259" r:id="rId12"/>
    <p:sldId id="258" r:id="rId13"/>
    <p:sldId id="277" r:id="rId14"/>
    <p:sldId id="270" r:id="rId15"/>
    <p:sldId id="271" r:id="rId16"/>
    <p:sldId id="267" r:id="rId17"/>
    <p:sldId id="266" r:id="rId18"/>
    <p:sldId id="268" r:id="rId19"/>
    <p:sldId id="269" r:id="rId20"/>
    <p:sldId id="275" r:id="rId21"/>
    <p:sldId id="276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із теми 2 –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Темний стиль 1 –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ий стиль 1 –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ітлий стиль 1 –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із теми 2 –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із теми 1 –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18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2019\&#1055;&#1088;&#1077;&#1079;&#1080;&#1085;&#1090;&#1072;&#1094;&#1110;&#1103;%201%20&#1087;&#1110;&#1074;&#1088;\&#1044;&#1086;&#1093;&#1086;&#1076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9\&#1055;&#1088;&#1077;&#1079;&#1080;&#1085;&#1090;&#1072;&#1094;&#1110;&#1103;%201%20&#1087;&#1110;&#1074;&#1088;\&#1044;&#1086;&#1093;&#1086;&#1076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6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&#1050;&#1085;&#1080;&#1075;&#1072;8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9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uk-UA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власних доходів загального фонду </a:t>
            </a:r>
            <a:r>
              <a:rPr lang="uk-UA" sz="2800" baseline="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2800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1"/>
    </c:title>
    <c:autoTitleDeleted val="0"/>
    <c:view3D>
      <c:rotX val="30"/>
      <c:rotY val="3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86570428696414"/>
          <c:y val="0.30874409448818896"/>
          <c:w val="0.68550601487314078"/>
          <c:h val="0.65487503645377665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explosion val="9"/>
          </c:dPt>
          <c:dLbls>
            <c:dLbl>
              <c:idx val="0"/>
              <c:layout>
                <c:manualLayout>
                  <c:x val="-6.1845602589441509E-2"/>
                  <c:y val="-0.1426003592193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 </a:t>
                    </a:r>
                    <a:r>
                      <a:rPr lang="ru-RU" dirty="0"/>
                      <a:t>%ПДФО; </a:t>
                    </a:r>
                    <a:r>
                      <a:rPr lang="ru-RU" dirty="0" smtClean="0"/>
                      <a:t>3772,7; 55,9%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6694270197802483E-2"/>
                  <c:y val="-9.50644372847461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Плата </a:t>
                    </a:r>
                    <a:r>
                      <a:rPr lang="ru-RU" dirty="0"/>
                      <a:t>за землю; </a:t>
                    </a:r>
                    <a:r>
                      <a:rPr lang="ru-RU" dirty="0" smtClean="0"/>
                      <a:t>1030,5; 15,3%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7139020034188545E-2"/>
                  <c:y val="4.8981594637632853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Єдиний </a:t>
                    </a:r>
                    <a:r>
                      <a:rPr lang="uk-UA" dirty="0"/>
                      <a:t>податок; </a:t>
                    </a:r>
                    <a:r>
                      <a:rPr lang="uk-UA" dirty="0" smtClean="0"/>
                      <a:t>1399,7; 20,8%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err="1"/>
                      <a:t>Податок</a:t>
                    </a:r>
                    <a:r>
                      <a:rPr lang="ru-RU" dirty="0"/>
                      <a:t> на </a:t>
                    </a:r>
                    <a:r>
                      <a:rPr lang="ru-RU" dirty="0" err="1"/>
                      <a:t>нерухоме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майно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111; 1,6%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9321499607412341E-2"/>
                  <c:y val="-0.12154609787700588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Акцизний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податок</a:t>
                    </a:r>
                    <a:r>
                      <a:rPr lang="ru-RU" dirty="0"/>
                      <a:t> з </a:t>
                    </a:r>
                    <a:r>
                      <a:rPr lang="ru-RU" dirty="0" err="1"/>
                      <a:t>реалізації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75,9; 1,1%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4958086557189515"/>
                  <c:y val="1.2492109372404399E-4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інші </a:t>
                    </a:r>
                    <a:r>
                      <a:rPr lang="uk-UA" dirty="0"/>
                      <a:t>платежі; </a:t>
                    </a:r>
                    <a:r>
                      <a:rPr lang="uk-UA" dirty="0" smtClean="0"/>
                      <a:t>354,4; 5,3%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solidFill>
                <a:schemeClr val="lt1"/>
              </a:solidFill>
              <a:ln w="15875" cap="flat" cmpd="sng" algn="ctr">
                <a:solidFill>
                  <a:schemeClr val="accent3">
                    <a:shade val="75000"/>
                    <a:lumMod val="8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400" b="1" cap="none" spc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Аркуш1!$L$12:$L$17</c:f>
              <c:strCache>
                <c:ptCount val="6"/>
                <c:pt idx="0">
                  <c:v>60 %ПДФО</c:v>
                </c:pt>
                <c:pt idx="1">
                  <c:v>Плата за землю</c:v>
                </c:pt>
                <c:pt idx="2">
                  <c:v>Єдиний податок</c:v>
                </c:pt>
                <c:pt idx="3">
                  <c:v>Податок на нерухоме майно</c:v>
                </c:pt>
                <c:pt idx="4">
                  <c:v>Акцизний податок з реалізації</c:v>
                </c:pt>
                <c:pt idx="5">
                  <c:v>інші платежі</c:v>
                </c:pt>
              </c:strCache>
            </c:strRef>
          </c:cat>
          <c:val>
            <c:numRef>
              <c:f>Аркуш1!$M$12:$M$17</c:f>
              <c:numCache>
                <c:formatCode>#,##0.0</c:formatCode>
                <c:ptCount val="6"/>
                <c:pt idx="0">
                  <c:v>2566.9275400000001</c:v>
                </c:pt>
                <c:pt idx="1">
                  <c:v>570.83529999999996</c:v>
                </c:pt>
                <c:pt idx="2">
                  <c:v>922.59885999999995</c:v>
                </c:pt>
                <c:pt idx="3">
                  <c:v>91.300110000000004</c:v>
                </c:pt>
                <c:pt idx="4">
                  <c:v>53.810900000000004</c:v>
                </c:pt>
                <c:pt idx="5">
                  <c:v>13.55588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0">
              <a:schemeClr val="bg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plotArea>
    <c:plotVisOnly val="1"/>
    <c:dispBlanksAs val="gap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321624282961916E-2"/>
          <c:y val="0.10377634808253629"/>
          <c:w val="0.90514871566976896"/>
          <c:h val="0.88219256301969329"/>
        </c:manualLayout>
      </c:layout>
      <c:pie3DChart>
        <c:varyColors val="1"/>
        <c:ser>
          <c:idx val="0"/>
          <c:order val="0"/>
          <c:explosion val="14"/>
          <c:dLbls>
            <c:dLbl>
              <c:idx val="0"/>
              <c:layout>
                <c:manualLayout>
                  <c:x val="-0.11359273233648304"/>
                  <c:y val="0.15764572334675656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Базова дотація; </a:t>
                    </a:r>
                    <a:r>
                      <a:rPr lang="uk-UA" dirty="0" smtClean="0"/>
                      <a:t>6187,2; 34,5%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err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Додаткова</a:t>
                    </a:r>
                    <a:r>
                      <a: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 </a:t>
                    </a:r>
                    <a:r>
                      <a:rPr lang="ru-RU" dirty="0" err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дотація</a:t>
                    </a:r>
                    <a:r>
                      <a: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 на </a:t>
                    </a:r>
                    <a:r>
                      <a:rPr lang="ru-RU" dirty="0" err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передані</a:t>
                    </a:r>
                    <a:r>
                      <a: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 </a:t>
                    </a:r>
                    <a:r>
                      <a:rPr lang="ru-RU" dirty="0" err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видатки</a:t>
                    </a:r>
                    <a:r>
                      <a: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 </a:t>
                    </a:r>
                    <a:r>
                      <a:rPr lang="ru-RU" dirty="0" err="1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галузі</a:t>
                    </a:r>
                    <a:r>
                      <a:rPr lang="ru-RU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 </a:t>
                    </a:r>
                    <a:r>
                      <a:rPr lang="ru-RU" dirty="0" err="1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освіта</a:t>
                    </a:r>
                    <a:r>
                      <a:rPr lang="ru-RU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 </a:t>
                    </a:r>
                    <a:r>
                      <a: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та </a:t>
                    </a:r>
                    <a:r>
                      <a:rPr lang="ru-RU" dirty="0" err="1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охорона</a:t>
                    </a:r>
                    <a:r>
                      <a:rPr lang="ru-RU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rPr>
                      <a:t> здоров’я;848,3 ;     4,7%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uk-UA" dirty="0"/>
                      <a:t>Освітня субвенція; </a:t>
                    </a:r>
                    <a:r>
                      <a:rPr lang="uk-UA" dirty="0" smtClean="0"/>
                      <a:t>10763,2; 60,0%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uk-UA" dirty="0" err="1" smtClean="0"/>
                      <a:t>Субвенціяна</a:t>
                    </a:r>
                    <a:r>
                      <a:rPr lang="uk-UA" dirty="0" smtClean="0"/>
                      <a:t> здійснення підтримки окремим закладам охорони </a:t>
                    </a:r>
                    <a:r>
                      <a:rPr lang="uk-UA" dirty="0" err="1" smtClean="0"/>
                      <a:t>здоровя</a:t>
                    </a:r>
                    <a:r>
                      <a:rPr lang="uk-UA" dirty="0" smtClean="0"/>
                      <a:t> ; 124,5; 0,7%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err="1"/>
                      <a:t>Субвенція</a:t>
                    </a:r>
                    <a:r>
                      <a:rPr lang="ru-RU" dirty="0"/>
                      <a:t> </a:t>
                    </a:r>
                    <a:r>
                      <a:rPr lang="ru-RU" dirty="0" smtClean="0"/>
                      <a:t>з </a:t>
                    </a:r>
                    <a:r>
                      <a:rPr lang="ru-RU" dirty="0" err="1" smtClean="0"/>
                      <a:t>місц.бюджет</a:t>
                    </a:r>
                    <a:r>
                      <a:rPr lang="ru-RU" baseline="0" dirty="0" smtClean="0"/>
                      <a:t> на </a:t>
                    </a:r>
                    <a:r>
                      <a:rPr lang="ru-RU" baseline="0" dirty="0" err="1" smtClean="0"/>
                      <a:t>надання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err="1" smtClean="0"/>
                      <a:t>держ.підтрим</a:t>
                    </a:r>
                    <a:r>
                      <a:rPr lang="ru-RU" baseline="0" dirty="0" smtClean="0"/>
                      <a:t> особам з </a:t>
                    </a:r>
                    <a:r>
                      <a:rPr lang="ru-RU" baseline="0" dirty="0" err="1" smtClean="0"/>
                      <a:t>особливими</a:t>
                    </a:r>
                    <a:r>
                      <a:rPr lang="ru-RU" baseline="0" dirty="0" smtClean="0"/>
                      <a:t> потребами </a:t>
                    </a:r>
                    <a:r>
                      <a:rPr lang="ru-RU" dirty="0" smtClean="0"/>
                      <a:t> </a:t>
                    </a:r>
                    <a:r>
                      <a:rPr lang="ru-RU" dirty="0" err="1"/>
                      <a:t>розвиток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19,4; 0,1%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uk-UA" dirty="0"/>
                      <a:t>Інші субвенції; </a:t>
                    </a:r>
                    <a:r>
                      <a:rPr lang="uk-UA" dirty="0" smtClean="0"/>
                      <a:t>1,5; 0,1%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uk-UA" dirty="0"/>
                      <a:t>Інфраструктурна субвенція</a:t>
                    </a:r>
                    <a:r>
                      <a:rPr lang="uk-UA"/>
                      <a:t>; </a:t>
                    </a:r>
                    <a:r>
                      <a:rPr lang="uk-UA" smtClean="0"/>
                      <a:t>0,0; 0%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solidFill>
                <a:schemeClr val="lt1"/>
              </a:solidFill>
              <a:ln w="15875" cap="flat" cmpd="sng" algn="ctr">
                <a:solidFill>
                  <a:schemeClr val="accent3">
                    <a:shade val="75000"/>
                    <a:lumMod val="8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2">
                        <a:lumMod val="75000"/>
                      </a:schemeClr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Аркуш1!$K$55:$K$61</c:f>
              <c:strCache>
                <c:ptCount val="7"/>
                <c:pt idx="0">
                  <c:v>Базова дотація</c:v>
                </c:pt>
                <c:pt idx="1">
                  <c:v>Додаткова дотація на передані видатки на освіту та охорону здоров’я</c:v>
                </c:pt>
                <c:pt idx="2">
                  <c:v>Освітня субвенція</c:v>
                </c:pt>
                <c:pt idx="3">
                  <c:v>Медична субвенція</c:v>
                </c:pt>
                <c:pt idx="4">
                  <c:v>Субвенція на соц.економ. розвиток</c:v>
                </c:pt>
                <c:pt idx="5">
                  <c:v>Інші субвенції</c:v>
                </c:pt>
                <c:pt idx="6">
                  <c:v>Інфраструктурна субвенція</c:v>
                </c:pt>
              </c:strCache>
            </c:strRef>
          </c:cat>
          <c:val>
            <c:numRef>
              <c:f>Аркуш1!$L$55:$L$61</c:f>
              <c:numCache>
                <c:formatCode>General</c:formatCode>
                <c:ptCount val="7"/>
                <c:pt idx="0">
                  <c:v>3049.2</c:v>
                </c:pt>
                <c:pt idx="1">
                  <c:v>1356</c:v>
                </c:pt>
                <c:pt idx="2">
                  <c:v>7453.9</c:v>
                </c:pt>
                <c:pt idx="3">
                  <c:v>2115.4</c:v>
                </c:pt>
                <c:pt idx="4">
                  <c:v>1050</c:v>
                </c:pt>
                <c:pt idx="5">
                  <c:v>352</c:v>
                </c:pt>
                <c:pt idx="6">
                  <c:v>537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 b="1" i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pPr>
            <a:r>
              <a:rPr lang="uk-UA" sz="2000" b="1" i="1" u="none" strike="noStrike" cap="all" spc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тис.грн</a:t>
            </a:r>
            <a:r>
              <a:rPr lang="uk-UA" sz="2000" b="1" i="1" u="none" strike="noStrike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uk-UA" sz="2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c:rich>
      </c:tx>
      <c:layout>
        <c:manualLayout>
          <c:xMode val="edge"/>
          <c:yMode val="edge"/>
          <c:x val="0.80419407676433208"/>
          <c:y val="2.586749620412546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607946216398769"/>
          <c:y val="0.27906751101729438"/>
          <c:w val="0.71555311455069393"/>
          <c:h val="0.69741658334259149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-1.9854726072717585E-2"/>
                  <c:y val="-1.8730696589267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Державне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управління</a:t>
                    </a:r>
                    <a:r>
                      <a:rPr lang="ru-RU" dirty="0" smtClean="0"/>
                      <a:t>;                 2824,5; 11,5%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4511661929402141E-2"/>
                  <c:y val="-0.38814076213754028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uk-UA" dirty="0" smtClean="0"/>
                      <a:t>Освіта</a:t>
                    </a:r>
                    <a:r>
                      <a:rPr lang="uk-UA" dirty="0"/>
                      <a:t>; </a:t>
                    </a:r>
                    <a:r>
                      <a:rPr lang="uk-UA" dirty="0" smtClean="0"/>
                      <a:t>18806,9; 76,4%</a:t>
                    </a:r>
                    <a:endParaRPr lang="uk-UA" dirty="0"/>
                  </a:p>
                </c:rich>
              </c:tx>
              <c:spPr>
                <a:gradFill rotWithShape="1">
                  <a:gsLst>
                    <a:gs pos="0">
                      <a:schemeClr val="accent1">
                        <a:tint val="50000"/>
                        <a:satMod val="300000"/>
                      </a:schemeClr>
                    </a:gs>
                    <a:gs pos="35000">
                      <a:schemeClr val="accent1">
                        <a:tint val="37000"/>
                        <a:satMod val="300000"/>
                      </a:schemeClr>
                    </a:gs>
                    <a:gs pos="100000">
                      <a:schemeClr val="accent1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  <a:softEdge rad="31750"/>
                </a:effectLst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4287372024577307E-2"/>
                  <c:y val="9.1044912028058769E-2"/>
                </c:manualLayout>
              </c:layout>
              <c:tx>
                <c:rich>
                  <a:bodyPr/>
                  <a:lstStyle/>
                  <a:p>
                    <a:r>
                      <a:rPr lang="uk-UA" sz="1250" dirty="0">
                        <a:latin typeface="Arial" pitchFamily="34" charset="0"/>
                        <a:cs typeface="Arial" pitchFamily="34" charset="0"/>
                      </a:rPr>
                      <a:t>Охорона здоров`я;         </a:t>
                    </a:r>
                    <a:r>
                      <a:rPr lang="uk-UA" sz="1250" dirty="0" smtClean="0">
                        <a:latin typeface="Arial" pitchFamily="34" charset="0"/>
                        <a:cs typeface="Arial" pitchFamily="34" charset="0"/>
                      </a:rPr>
                      <a:t>566,3; 2,3%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9163431201842863E-2"/>
                  <c:y val="8.1004518016516688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Соціальний</a:t>
                    </a:r>
                    <a:r>
                      <a:rPr lang="ru-RU" dirty="0" smtClean="0"/>
                      <a:t> </a:t>
                    </a:r>
                    <a:r>
                      <a:rPr lang="ru-RU" dirty="0" err="1"/>
                      <a:t>захист</a:t>
                    </a:r>
                    <a:r>
                      <a:rPr lang="ru-RU" dirty="0"/>
                      <a:t> та </a:t>
                    </a:r>
                    <a:r>
                      <a:rPr lang="ru-RU" dirty="0" err="1"/>
                      <a:t>соціальне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забезпечення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477,4; 1,9%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2229825987869588E-2"/>
                  <c:y val="-2.69157130689182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 </a:t>
                    </a:r>
                    <a:r>
                      <a:rPr lang="ru-RU" dirty="0"/>
                      <a:t>i мистецтво; </a:t>
                    </a:r>
                    <a:r>
                      <a:rPr lang="ru-RU" dirty="0" smtClean="0"/>
                      <a:t>1019,2; 4,1%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8.2930682234913913E-2"/>
                  <c:y val="-0.15062789319705219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Житлово-комунальне господарство; </a:t>
                    </a:r>
                    <a:r>
                      <a:rPr lang="uk-UA" dirty="0" smtClean="0"/>
                      <a:t>468,8; 1,9</a:t>
                    </a:r>
                  </a:p>
                  <a:p>
                    <a:r>
                      <a:rPr lang="uk-UA" dirty="0" smtClean="0"/>
                      <a:t>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9.5693275968353572E-2"/>
                  <c:y val="-0.17553308891604635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Економічна </a:t>
                    </a:r>
                    <a:r>
                      <a:rPr lang="uk-UA" dirty="0"/>
                      <a:t>діяльність; </a:t>
                    </a:r>
                    <a:r>
                      <a:rPr lang="uk-UA" dirty="0" smtClean="0"/>
                      <a:t>192,6;0,8%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2.5982609601882978E-2"/>
                  <c:y val="-0.2144363589230826"/>
                </c:manualLayout>
              </c:layout>
              <c:tx>
                <c:rich>
                  <a:bodyPr/>
                  <a:lstStyle/>
                  <a:p>
                    <a:r>
                      <a:rPr lang="uk-UA" sz="1250" dirty="0" smtClean="0"/>
                      <a:t>     Інша </a:t>
                    </a:r>
                    <a:r>
                      <a:rPr lang="uk-UA" sz="1250" dirty="0"/>
                      <a:t>діяльність; </a:t>
                    </a:r>
                    <a:r>
                      <a:rPr lang="uk-UA" sz="1250" dirty="0" smtClean="0"/>
                      <a:t>245,1;1,0%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0360549909400429E-2"/>
                  <c:y val="-0.12812243084101765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Фізична культура і спорт ; 12,0; 0,1</a:t>
                    </a:r>
                  </a:p>
                  <a:p>
                    <a:r>
                      <a:rPr lang="uk-UA" dirty="0" smtClean="0"/>
                      <a:t>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4056975533007496"/>
                  <c:y val="-7.70855150643857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  <a:softEdge rad="31750"/>
              </a:effectLst>
            </c:spPr>
            <c:txPr>
              <a:bodyPr/>
              <a:lstStyle/>
              <a:p>
                <a:pPr>
                  <a:defRPr sz="1250" b="1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Аркуш1!$A$2:$A$10</c:f>
              <c:strCache>
                <c:ptCount val="9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здоров`я</c:v>
                </c:pt>
                <c:pt idx="3">
                  <c:v>Соціальний захист та соціальне забезпечення</c:v>
                </c:pt>
                <c:pt idx="4">
                  <c:v>Культура i мистецтво</c:v>
                </c:pt>
                <c:pt idx="5">
                  <c:v>Житлово-комунальне господарство</c:v>
                </c:pt>
                <c:pt idx="6">
                  <c:v>Економічна діяльність</c:v>
                </c:pt>
                <c:pt idx="7">
                  <c:v>Інша діяльність</c:v>
                </c:pt>
                <c:pt idx="8">
                  <c:v>Міжбюджетні трансферти</c:v>
                </c:pt>
              </c:strCache>
            </c:strRef>
          </c:cat>
          <c:val>
            <c:numRef>
              <c:f>Аркуш1!$B$2:$B$10</c:f>
              <c:numCache>
                <c:formatCode>#,##0.0</c:formatCode>
                <c:ptCount val="9"/>
                <c:pt idx="0">
                  <c:v>1946.4933099999998</c:v>
                </c:pt>
                <c:pt idx="1">
                  <c:v>12827.139190000004</c:v>
                </c:pt>
                <c:pt idx="2">
                  <c:v>1677.3265599999997</c:v>
                </c:pt>
                <c:pt idx="3">
                  <c:v>120.03411</c:v>
                </c:pt>
                <c:pt idx="4">
                  <c:v>676.2906999999999</c:v>
                </c:pt>
                <c:pt idx="5">
                  <c:v>124.55813000000001</c:v>
                </c:pt>
                <c:pt idx="6">
                  <c:v>555.81408999999996</c:v>
                </c:pt>
                <c:pt idx="7">
                  <c:v>3147.14617</c:v>
                </c:pt>
                <c:pt idx="8">
                  <c:v>715.58308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defRPr>
            </a:pPr>
            <a:r>
              <a:rPr lang="uk-UA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Видатки загального фонду за економічною класифікацією </a:t>
            </a:r>
            <a:endParaRPr lang="uk-UA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c:rich>
      </c:tx>
      <c:layout>
        <c:manualLayout>
          <c:xMode val="edge"/>
          <c:yMode val="edge"/>
          <c:x val="0.17319182088257579"/>
          <c:y val="3.7037037037037035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6010087804234"/>
          <c:y val="0.23062787984835229"/>
          <c:w val="0.66335422614208417"/>
          <c:h val="0.76937212015164769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uk-UA" dirty="0" smtClean="0"/>
                      <a:t>21461,9</a:t>
                    </a:r>
                    <a:r>
                      <a:rPr lang="en-US" dirty="0" smtClean="0"/>
                      <a:t>; 8</a:t>
                    </a:r>
                    <a:r>
                      <a:rPr lang="uk-UA" dirty="0" smtClean="0"/>
                      <a:t>7,2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0824468577565454E-2"/>
                  <c:y val="0.10620121484629048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1428,4</a:t>
                    </a:r>
                    <a:r>
                      <a:rPr lang="en-US" dirty="0" smtClean="0"/>
                      <a:t>; </a:t>
                    </a:r>
                    <a:r>
                      <a:rPr lang="uk-UA" dirty="0" smtClean="0"/>
                      <a:t>5,8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1381698329815202E-2"/>
                  <c:y val="3.7825229156810289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91,9</a:t>
                    </a:r>
                    <a:r>
                      <a:rPr lang="en-US" dirty="0" smtClean="0"/>
                      <a:t>; 0,</a:t>
                    </a:r>
                    <a:r>
                      <a:rPr lang="uk-UA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9941950894345071E-2"/>
                  <c:y val="-5.2889722615090208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94,3</a:t>
                    </a:r>
                    <a:r>
                      <a:rPr lang="en-US" dirty="0" smtClean="0"/>
                      <a:t>; </a:t>
                    </a:r>
                    <a:r>
                      <a:rPr lang="uk-UA" dirty="0" smtClean="0"/>
                      <a:t>0,4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6756517794319151"/>
                  <c:y val="2.7049116889633984E-3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1536,6,3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solidFill>
                <a:schemeClr val="lt1"/>
              </a:solidFill>
              <a:ln w="28575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900" b="1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Аркуш1!$A$2:$A$6</c:f>
              <c:strCache>
                <c:ptCount val="5"/>
                <c:pt idx="0">
                  <c:v>Заробітна плата </c:v>
                </c:pt>
                <c:pt idx="1">
                  <c:v>Енергоносії</c:v>
                </c:pt>
                <c:pt idx="2">
                  <c:v>Харчування</c:v>
                </c:pt>
                <c:pt idx="3">
                  <c:v>Медикаменти</c:v>
                </c:pt>
                <c:pt idx="4">
                  <c:v>інші видатки</c:v>
                </c:pt>
              </c:strCache>
            </c:strRef>
          </c:cat>
          <c:val>
            <c:numRef>
              <c:f>Аркуш1!$B$2:$B$6</c:f>
              <c:numCache>
                <c:formatCode>#,##0.0</c:formatCode>
                <c:ptCount val="5"/>
                <c:pt idx="0">
                  <c:v>15135.7</c:v>
                </c:pt>
                <c:pt idx="1">
                  <c:v>990.9</c:v>
                </c:pt>
                <c:pt idx="2">
                  <c:v>166.3</c:v>
                </c:pt>
                <c:pt idx="3">
                  <c:v>91.8</c:v>
                </c:pt>
                <c:pt idx="4">
                  <c:v>1385.7999999999993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181816072485118"/>
          <c:y val="0.19385083114610674"/>
          <c:w val="0.23976472499042889"/>
          <c:h val="0.27816783318751825"/>
        </c:manualLayout>
      </c:layout>
      <c:overlay val="0"/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5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uk-UA" sz="2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Видатки на освіту, </a:t>
            </a:r>
            <a:r>
              <a:rPr lang="uk-UA" sz="2500" b="1" i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тис.грн</a:t>
            </a:r>
            <a:r>
              <a:rPr lang="uk-UA" sz="2500" b="1" i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c:rich>
      </c:tx>
      <c:layout>
        <c:manualLayout>
          <c:xMode val="edge"/>
          <c:yMode val="edge"/>
          <c:x val="0.30910155097709452"/>
          <c:y val="3.870854627263637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accent1">
            <a:alpha val="52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245315737864862E-2"/>
          <c:y val="0.10659909315631598"/>
          <c:w val="0.88819515207657862"/>
          <c:h val="0.86819606849238973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7388809182209472E-3"/>
                  <c:y val="-7.9601990049751298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Дошкільні заклади; </a:t>
                    </a:r>
                    <a:r>
                      <a:rPr lang="uk-UA" dirty="0" smtClean="0"/>
                      <a:t>1900,3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77761836441894E-2"/>
                  <c:y val="-5.9701492537313432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Заклади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загальної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середньої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освіти</a:t>
                    </a:r>
                    <a:r>
                      <a:rPr lang="ru-RU" dirty="0"/>
                      <a:t> ; </a:t>
                    </a:r>
                    <a:r>
                      <a:rPr lang="ru-RU" dirty="0" smtClean="0"/>
                      <a:t>15892,2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12960306073656E-2"/>
                  <c:y val="-9.950248756218906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Музична школа; </a:t>
                    </a:r>
                    <a:r>
                      <a:rPr lang="uk-UA" dirty="0" smtClean="0"/>
                      <a:t>1014,3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607364897178385E-2"/>
                  <c:y val="-0.11608623548922051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Інші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програми</a:t>
                    </a:r>
                    <a:r>
                      <a:rPr lang="ru-RU" dirty="0"/>
                      <a:t> та заходи у </a:t>
                    </a:r>
                    <a:r>
                      <a:rPr lang="ru-RU" dirty="0" err="1"/>
                      <a:t>сфері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освіти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0,0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 b="1" i="1" cap="none" spc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 Black" pitchFamily="34" charset="0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Аркуш1!$B$6:$B$9</c:f>
              <c:strCache>
                <c:ptCount val="4"/>
                <c:pt idx="0">
                  <c:v>Дошкільні заклади</c:v>
                </c:pt>
                <c:pt idx="1">
                  <c:v>Заклади загальної середньої освіти </c:v>
                </c:pt>
                <c:pt idx="2">
                  <c:v>Музична школа</c:v>
                </c:pt>
                <c:pt idx="3">
                  <c:v>Інші програми та заходи у сфері освіти</c:v>
                </c:pt>
              </c:strCache>
            </c:strRef>
          </c:cat>
          <c:val>
            <c:numRef>
              <c:f>Аркуш1!$C$6:$C$9</c:f>
              <c:numCache>
                <c:formatCode>#,##0.0</c:formatCode>
                <c:ptCount val="4"/>
                <c:pt idx="0">
                  <c:v>1371.4904600000002</c:v>
                </c:pt>
                <c:pt idx="1">
                  <c:v>10452.621699999998</c:v>
                </c:pt>
                <c:pt idx="2">
                  <c:v>610.47190000000012</c:v>
                </c:pt>
                <c:pt idx="3">
                  <c:v>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82937728"/>
        <c:axId val="82939264"/>
        <c:axId val="72119616"/>
      </c:bar3DChart>
      <c:catAx>
        <c:axId val="82937728"/>
        <c:scaling>
          <c:orientation val="minMax"/>
        </c:scaling>
        <c:delete val="1"/>
        <c:axPos val="b"/>
        <c:majorTickMark val="none"/>
        <c:minorTickMark val="none"/>
        <c:tickLblPos val="nextTo"/>
        <c:crossAx val="82939264"/>
        <c:crosses val="autoZero"/>
        <c:auto val="1"/>
        <c:lblAlgn val="ctr"/>
        <c:lblOffset val="100"/>
        <c:noMultiLvlLbl val="0"/>
      </c:catAx>
      <c:valAx>
        <c:axId val="82939264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2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defRPr>
            </a:pPr>
            <a:endParaRPr lang="uk-UA"/>
          </a:p>
        </c:txPr>
        <c:crossAx val="82937728"/>
        <c:crosses val="autoZero"/>
        <c:crossBetween val="between"/>
      </c:valAx>
      <c:serAx>
        <c:axId val="72119616"/>
        <c:scaling>
          <c:orientation val="minMax"/>
        </c:scaling>
        <c:delete val="1"/>
        <c:axPos val="b"/>
        <c:majorTickMark val="out"/>
        <c:minorTickMark val="none"/>
        <c:tickLblPos val="nextTo"/>
        <c:crossAx val="82939264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gradFill flip="none" rotWithShape="1">
          <a:gsLst>
            <a:gs pos="39999">
              <a:schemeClr val="bg1"/>
            </a:gs>
            <a:gs pos="70000">
              <a:srgbClr val="C4D6EB"/>
            </a:gs>
            <a:gs pos="100000">
              <a:srgbClr val="FFEBFA"/>
            </a:gs>
          </a:gsLst>
          <a:lin ang="10800000" scaled="0"/>
          <a:tileRect/>
        </a:gradFill>
      </c:spPr>
    </c:sideWall>
    <c:backWall>
      <c:thickness val="0"/>
      <c:spPr>
        <a:gradFill flip="none" rotWithShape="1">
          <a:gsLst>
            <a:gs pos="39999">
              <a:schemeClr val="bg1"/>
            </a:gs>
            <a:gs pos="70000">
              <a:srgbClr val="C4D6EB"/>
            </a:gs>
            <a:gs pos="100000">
              <a:srgbClr val="FFEBFA"/>
            </a:gs>
          </a:gsLst>
          <a:lin ang="10800000" scaled="0"/>
          <a:tileRect/>
        </a:gradFill>
      </c:spPr>
    </c:backWall>
    <c:plotArea>
      <c:layout>
        <c:manualLayout>
          <c:layoutTarget val="inner"/>
          <c:xMode val="edge"/>
          <c:yMode val="edge"/>
          <c:x val="0.10914971312038775"/>
          <c:y val="0.14607237126909273"/>
          <c:w val="0.87440908166512576"/>
          <c:h val="0.71107536582780717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  <a:tileRect/>
            </a:gra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13566868638527343"/>
                </c:manualLayout>
              </c:layout>
              <c:tx>
                <c:rich>
                  <a:bodyPr/>
                  <a:lstStyle/>
                  <a:p>
                    <a:pPr>
                      <a:defRPr sz="18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 Black" pitchFamily="34" charset="0"/>
                        <a:ea typeface="+mn-ea"/>
                        <a:cs typeface="+mn-cs"/>
                      </a:defRPr>
                    </a:pPr>
                    <a:r>
                      <a:rPr lang="uk-UA" dirty="0" smtClean="0"/>
                      <a:t>288,2</a:t>
                    </a:r>
                    <a:endParaRPr lang="en-US" dirty="0"/>
                  </a:p>
                </c:rich>
              </c:tx>
              <c:spPr>
                <a:solidFill>
                  <a:schemeClr val="lt1"/>
                </a:solidFill>
                <a:ln w="15875" cap="flat" cmpd="sng" algn="ctr">
                  <a:solidFill>
                    <a:schemeClr val="accent2">
                      <a:shade val="75000"/>
                      <a:lumMod val="80000"/>
                    </a:schemeClr>
                  </a:solidFill>
                  <a:prstDash val="soli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893100389975502E-3"/>
                  <c:y val="0.26455393845128317"/>
                </c:manualLayout>
              </c:layout>
              <c:tx>
                <c:rich>
                  <a:bodyPr/>
                  <a:lstStyle/>
                  <a:p>
                    <a:pPr>
                      <a:defRPr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 Black" pitchFamily="34" charset="0"/>
                        <a:ea typeface="+mn-ea"/>
                        <a:cs typeface="+mn-cs"/>
                      </a:defRPr>
                    </a:pPr>
                    <a:r>
                      <a:rPr lang="uk-UA" dirty="0" smtClean="0"/>
                      <a:t>731,0</a:t>
                    </a:r>
                    <a:endParaRPr lang="en-US" dirty="0"/>
                  </a:p>
                </c:rich>
              </c:tx>
              <c:spPr>
                <a:solidFill>
                  <a:schemeClr val="lt1"/>
                </a:solidFill>
                <a:ln w="15875" cap="flat" cmpd="sng" algn="ctr">
                  <a:solidFill>
                    <a:schemeClr val="accent2">
                      <a:shade val="75000"/>
                      <a:lumMod val="80000"/>
                    </a:schemeClr>
                  </a:solidFill>
                  <a:prstDash val="soli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cap="none" spc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Аркуш1!$B$6:$B$7</c:f>
              <c:strCache>
                <c:ptCount val="2"/>
                <c:pt idx="0">
                  <c:v>Бібліотеки</c:v>
                </c:pt>
                <c:pt idx="1">
                  <c:v>Будинки культури, клуби</c:v>
                </c:pt>
              </c:strCache>
            </c:strRef>
          </c:cat>
          <c:val>
            <c:numRef>
              <c:f>Аркуш1!$C$6:$C$7</c:f>
              <c:numCache>
                <c:formatCode>#0.0</c:formatCode>
                <c:ptCount val="2"/>
                <c:pt idx="0">
                  <c:v>163.48965000000001</c:v>
                </c:pt>
                <c:pt idx="1">
                  <c:v>407.17692999999997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036416"/>
        <c:axId val="83058688"/>
        <c:axId val="0"/>
      </c:bar3DChart>
      <c:catAx>
        <c:axId val="83036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defRPr>
            </a:pPr>
            <a:endParaRPr lang="uk-UA"/>
          </a:p>
        </c:txPr>
        <c:crossAx val="83058688"/>
        <c:crosses val="autoZero"/>
        <c:auto val="1"/>
        <c:lblAlgn val="ctr"/>
        <c:lblOffset val="100"/>
        <c:noMultiLvlLbl val="0"/>
      </c:catAx>
      <c:valAx>
        <c:axId val="83058688"/>
        <c:scaling>
          <c:orientation val="minMax"/>
        </c:scaling>
        <c:delete val="0"/>
        <c:axPos val="l"/>
        <c:majorGridlines>
          <c:spPr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</c:majorGridlines>
        <c:numFmt formatCode="#0.0" sourceLinked="1"/>
        <c:majorTickMark val="out"/>
        <c:minorTickMark val="none"/>
        <c:tickLblPos val="nextTo"/>
        <c:txPr>
          <a:bodyPr/>
          <a:lstStyle/>
          <a:p>
            <a:pPr>
              <a:defRPr sz="1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3036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73546219888138"/>
          <c:y val="2.6610691602566131E-2"/>
          <c:w val="0.89277408912728906"/>
          <c:h val="0.94722945850245832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4.5612753469532301E-3"/>
                  <c:y val="-9.169059038351815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КЗ </a:t>
                    </a:r>
                    <a:r>
                      <a:rPr lang="uk-UA" dirty="0"/>
                      <a:t>"Більшівцівська міська лікарня"; </a:t>
                    </a:r>
                    <a:r>
                      <a:rPr lang="uk-UA" dirty="0" smtClean="0"/>
                      <a:t>315,5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225506939064602E-3"/>
                  <c:y val="-0.10442539460345124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КНП "Більшівцівський ЦПМСД"; </a:t>
                    </a:r>
                    <a:r>
                      <a:rPr lang="uk-UA" dirty="0" smtClean="0"/>
                      <a:t>170,5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204251156510766E-3"/>
                  <c:y val="-5.6033138567705448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Відшкодування вартості  препаратів хворих на інсулін; 80,2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delete val="1"/>
            </c:dLbl>
            <c:spPr>
              <a:solidFill>
                <a:schemeClr val="lt1"/>
              </a:solidFill>
              <a:ln w="15875" cap="flat" cmpd="sng" algn="ctr">
                <a:solidFill>
                  <a:schemeClr val="accent2">
                    <a:shade val="75000"/>
                    <a:lumMod val="8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dk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Аркуш1!$B$6:$B$9</c:f>
              <c:strCache>
                <c:ptCount val="4"/>
                <c:pt idx="0">
                  <c:v>КЗ "Більшівцівська міська лікарня"</c:v>
                </c:pt>
                <c:pt idx="1">
                  <c:v>КНП "Більшівцівський ЦПМСД"</c:v>
                </c:pt>
                <c:pt idx="2">
                  <c:v>ФАПи</c:v>
                </c:pt>
                <c:pt idx="3">
                  <c:v>Передана медична субвенція</c:v>
                </c:pt>
              </c:strCache>
            </c:strRef>
          </c:cat>
          <c:val>
            <c:numRef>
              <c:f>Аркуш1!$C$6:$C$9</c:f>
              <c:numCache>
                <c:formatCode>#0.0</c:formatCode>
                <c:ptCount val="4"/>
                <c:pt idx="0">
                  <c:v>1560.2546600000001</c:v>
                </c:pt>
                <c:pt idx="1">
                  <c:v>64.497650000000007</c:v>
                </c:pt>
                <c:pt idx="2">
                  <c:v>35.467860000000002</c:v>
                </c:pt>
                <c:pt idx="3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791936"/>
        <c:axId val="90794624"/>
        <c:axId val="72124160"/>
      </c:bar3DChart>
      <c:catAx>
        <c:axId val="90791936"/>
        <c:scaling>
          <c:orientation val="minMax"/>
        </c:scaling>
        <c:delete val="1"/>
        <c:axPos val="b"/>
        <c:majorTickMark val="out"/>
        <c:minorTickMark val="none"/>
        <c:tickLblPos val="nextTo"/>
        <c:crossAx val="90794624"/>
        <c:crosses val="autoZero"/>
        <c:auto val="1"/>
        <c:lblAlgn val="ctr"/>
        <c:lblOffset val="100"/>
        <c:noMultiLvlLbl val="0"/>
      </c:catAx>
      <c:valAx>
        <c:axId val="90794624"/>
        <c:scaling>
          <c:orientation val="minMax"/>
        </c:scaling>
        <c:delete val="0"/>
        <c:axPos val="l"/>
        <c:majorGridlines/>
        <c:numFmt formatCode="#0.0" sourceLinked="1"/>
        <c:majorTickMark val="out"/>
        <c:minorTickMark val="none"/>
        <c:tickLblPos val="nextTo"/>
        <c:txPr>
          <a:bodyPr/>
          <a:lstStyle/>
          <a:p>
            <a:pPr>
              <a:defRPr sz="1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pPr>
            <a:endParaRPr lang="uk-UA"/>
          </a:p>
        </c:txPr>
        <c:crossAx val="90791936"/>
        <c:crosses val="autoZero"/>
        <c:crossBetween val="between"/>
      </c:valAx>
      <c:serAx>
        <c:axId val="72124160"/>
        <c:scaling>
          <c:orientation val="minMax"/>
        </c:scaling>
        <c:delete val="1"/>
        <c:axPos val="b"/>
        <c:majorTickMark val="out"/>
        <c:minorTickMark val="none"/>
        <c:tickLblPos val="nextTo"/>
        <c:crossAx val="90794624"/>
        <c:crosses val="autoZero"/>
      </c:serAx>
      <c:spPr>
        <a:gradFill flip="none" rotWithShape="1">
          <a:gsLst>
            <a:gs pos="0">
              <a:schemeClr val="bg2"/>
            </a:gs>
            <a:gs pos="92000">
              <a:srgbClr val="D4DEFF"/>
            </a:gs>
            <a:gs pos="69000">
              <a:srgbClr val="D4DEFF">
                <a:lumMod val="0"/>
                <a:lumOff val="100000"/>
              </a:srgbClr>
            </a:gs>
            <a:gs pos="46000">
              <a:srgbClr val="D4DEFF"/>
            </a:gs>
            <a:gs pos="0">
              <a:srgbClr val="D4DEFF"/>
            </a:gs>
            <a:gs pos="100000">
              <a:srgbClr val="96AB94"/>
            </a:gs>
          </a:gsLst>
          <a:lin ang="18900000" scaled="1"/>
          <a:tileRect/>
        </a:gradFill>
      </c:spPr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E271E-4187-4620-85E8-3CEB283B905B}" type="doc">
      <dgm:prSet loTypeId="urn:microsoft.com/office/officeart/2005/8/layout/hierarchy2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DECC036E-BC07-47EE-9139-C72E86131DB0}">
      <dgm:prSet phldrT="[Текст]" custT="1"/>
      <dgm:spPr/>
      <dgm:t>
        <a:bodyPr/>
        <a:lstStyle/>
        <a:p>
          <a:r>
            <a:rPr lang="uk-UA" sz="2800" b="1" dirty="0">
              <a:ln>
                <a:solidFill>
                  <a:schemeClr val="accent3">
                    <a:lumMod val="75000"/>
                  </a:schemeClr>
                </a:solidFill>
              </a:ln>
              <a:latin typeface="Arial Black" pitchFamily="34" charset="0"/>
            </a:rPr>
            <a:t>Загальний обсяг  доходів </a:t>
          </a:r>
        </a:p>
        <a:p>
          <a:r>
            <a:rPr lang="uk-UA" sz="2800" b="1" dirty="0" smtClean="0">
              <a:ln>
                <a:solidFill>
                  <a:schemeClr val="accent3">
                    <a:lumMod val="75000"/>
                  </a:schemeClr>
                </a:solidFill>
              </a:ln>
              <a:latin typeface="Arial Black" pitchFamily="34" charset="0"/>
            </a:rPr>
            <a:t>27153,9тис.грн.</a:t>
          </a:r>
          <a:endParaRPr lang="uk-UA" sz="2800" b="1" dirty="0">
            <a:ln>
              <a:solidFill>
                <a:schemeClr val="accent3">
                  <a:lumMod val="75000"/>
                </a:schemeClr>
              </a:solidFill>
            </a:ln>
            <a:latin typeface="Arial Black" pitchFamily="34" charset="0"/>
          </a:endParaRPr>
        </a:p>
      </dgm:t>
    </dgm:pt>
    <dgm:pt modelId="{0DC2DE9A-86BC-4B96-87C2-1D2BA235F512}" type="parTrans" cxnId="{20CE6EF1-1F8B-4458-8CA5-C9B2A91506A7}">
      <dgm:prSet/>
      <dgm:spPr/>
      <dgm:t>
        <a:bodyPr/>
        <a:lstStyle/>
        <a:p>
          <a:endParaRPr lang="uk-UA" b="1"/>
        </a:p>
      </dgm:t>
    </dgm:pt>
    <dgm:pt modelId="{A918A988-6675-4087-BFCE-3826B998BB4E}" type="sibTrans" cxnId="{20CE6EF1-1F8B-4458-8CA5-C9B2A91506A7}">
      <dgm:prSet/>
      <dgm:spPr/>
      <dgm:t>
        <a:bodyPr/>
        <a:lstStyle/>
        <a:p>
          <a:endParaRPr lang="uk-UA" b="1"/>
        </a:p>
      </dgm:t>
    </dgm:pt>
    <dgm:pt modelId="{A5570AB9-45B4-4DCD-82F7-F9C3F23EE4AA}">
      <dgm:prSet phldrT="[Текст]" custT="1"/>
      <dgm:spPr/>
      <dgm:t>
        <a:bodyPr/>
        <a:lstStyle/>
        <a:p>
          <a:r>
            <a:rPr lang="uk-UA" sz="2300" b="1" dirty="0"/>
            <a:t>Загальний фонд </a:t>
          </a:r>
          <a:r>
            <a:rPr lang="uk-UA" sz="2300" b="1" dirty="0" smtClean="0"/>
            <a:t>-24688,3тис.грн</a:t>
          </a:r>
          <a:r>
            <a:rPr lang="uk-UA" sz="2300" b="1" dirty="0"/>
            <a:t>.</a:t>
          </a:r>
        </a:p>
      </dgm:t>
    </dgm:pt>
    <dgm:pt modelId="{A0ACA86C-C76C-451B-B4D6-3F8C310665D8}" type="parTrans" cxnId="{BD92F6E1-7176-4710-97A0-054F0B0DC0B5}">
      <dgm:prSet/>
      <dgm:spPr/>
      <dgm:t>
        <a:bodyPr/>
        <a:lstStyle/>
        <a:p>
          <a:endParaRPr lang="uk-UA" b="1"/>
        </a:p>
      </dgm:t>
    </dgm:pt>
    <dgm:pt modelId="{B79DCF58-6D0A-4162-A47C-9230B208A5B9}" type="sibTrans" cxnId="{BD92F6E1-7176-4710-97A0-054F0B0DC0B5}">
      <dgm:prSet/>
      <dgm:spPr/>
      <dgm:t>
        <a:bodyPr/>
        <a:lstStyle/>
        <a:p>
          <a:endParaRPr lang="uk-UA" b="1"/>
        </a:p>
      </dgm:t>
    </dgm:pt>
    <dgm:pt modelId="{995D3A7B-472D-461B-8C2F-5ACA46DCA479}">
      <dgm:prSet phldrT="[Текст]" custT="1"/>
      <dgm:spPr/>
      <dgm:t>
        <a:bodyPr/>
        <a:lstStyle/>
        <a:p>
          <a:r>
            <a:rPr lang="uk-UA" sz="2500" b="1" dirty="0"/>
            <a:t>Власні доходи </a:t>
          </a:r>
          <a:r>
            <a:rPr lang="uk-UA" sz="2000" b="1" dirty="0" smtClean="0"/>
            <a:t>(27%) </a:t>
          </a:r>
          <a:r>
            <a:rPr lang="uk-UA" sz="2500" b="1" dirty="0" smtClean="0"/>
            <a:t>– 6744,2тис.грн.</a:t>
          </a:r>
          <a:endParaRPr lang="uk-UA" sz="2500" b="1" dirty="0"/>
        </a:p>
      </dgm:t>
    </dgm:pt>
    <dgm:pt modelId="{3FFF7DCC-5CA2-4B4B-B982-7BF2848CD459}" type="parTrans" cxnId="{BFF57C3D-B18C-4A2F-A6BC-CFB81BD0C5CF}">
      <dgm:prSet/>
      <dgm:spPr/>
      <dgm:t>
        <a:bodyPr/>
        <a:lstStyle/>
        <a:p>
          <a:endParaRPr lang="uk-UA" b="1"/>
        </a:p>
      </dgm:t>
    </dgm:pt>
    <dgm:pt modelId="{33311082-DA8A-4CDC-A051-DE71CD08D0C7}" type="sibTrans" cxnId="{BFF57C3D-B18C-4A2F-A6BC-CFB81BD0C5CF}">
      <dgm:prSet/>
      <dgm:spPr/>
      <dgm:t>
        <a:bodyPr/>
        <a:lstStyle/>
        <a:p>
          <a:endParaRPr lang="uk-UA" b="1"/>
        </a:p>
      </dgm:t>
    </dgm:pt>
    <dgm:pt modelId="{1662ABCF-376C-48A0-A657-D054B0E3D7E4}">
      <dgm:prSet phldrT="[Текст]" custT="1"/>
      <dgm:spPr/>
      <dgm:t>
        <a:bodyPr/>
        <a:lstStyle/>
        <a:p>
          <a:r>
            <a:rPr lang="uk-UA" sz="2300" b="1" dirty="0" smtClean="0"/>
            <a:t>Трансферти </a:t>
          </a:r>
          <a:r>
            <a:rPr lang="uk-UA" sz="2000" b="1" dirty="0" smtClean="0"/>
            <a:t>(73%) </a:t>
          </a:r>
          <a:r>
            <a:rPr lang="uk-UA" sz="2300" b="1" dirty="0" smtClean="0"/>
            <a:t>-</a:t>
          </a:r>
          <a:r>
            <a:rPr lang="uk-UA" sz="2300" b="1" i="1" dirty="0" smtClean="0"/>
            <a:t>17944,1тис.грн</a:t>
          </a:r>
          <a:r>
            <a:rPr lang="uk-UA" sz="2300" b="1" dirty="0"/>
            <a:t>.</a:t>
          </a:r>
        </a:p>
      </dgm:t>
    </dgm:pt>
    <dgm:pt modelId="{E5FBFEDA-DC69-4E69-B5BD-802CA865ACEC}" type="parTrans" cxnId="{BC3759ED-C6F7-485D-9F19-4832860B3C0F}">
      <dgm:prSet/>
      <dgm:spPr/>
      <dgm:t>
        <a:bodyPr/>
        <a:lstStyle/>
        <a:p>
          <a:endParaRPr lang="uk-UA" b="1"/>
        </a:p>
      </dgm:t>
    </dgm:pt>
    <dgm:pt modelId="{8BBED913-A392-462C-BB19-6FADAACAD720}" type="sibTrans" cxnId="{BC3759ED-C6F7-485D-9F19-4832860B3C0F}">
      <dgm:prSet/>
      <dgm:spPr/>
      <dgm:t>
        <a:bodyPr/>
        <a:lstStyle/>
        <a:p>
          <a:endParaRPr lang="uk-UA" b="1"/>
        </a:p>
      </dgm:t>
    </dgm:pt>
    <dgm:pt modelId="{243EEBCF-1D9F-4ACC-BBD1-FC88BE29214D}">
      <dgm:prSet phldrT="[Текст]" custT="1"/>
      <dgm:spPr/>
      <dgm:t>
        <a:bodyPr/>
        <a:lstStyle/>
        <a:p>
          <a:r>
            <a:rPr lang="uk-UA" sz="2300" b="1" dirty="0"/>
            <a:t>Спеціальний фонд </a:t>
          </a:r>
          <a:r>
            <a:rPr lang="uk-UA" sz="2300" b="1" dirty="0" smtClean="0"/>
            <a:t>-2465,6</a:t>
          </a:r>
        </a:p>
        <a:p>
          <a:r>
            <a:rPr lang="uk-UA" sz="2300" b="1" dirty="0" smtClean="0"/>
            <a:t> </a:t>
          </a:r>
          <a:r>
            <a:rPr lang="uk-UA" sz="2300" b="1" dirty="0" err="1"/>
            <a:t>тис.грн</a:t>
          </a:r>
          <a:r>
            <a:rPr lang="uk-UA" sz="2300" b="1" dirty="0"/>
            <a:t>.</a:t>
          </a:r>
        </a:p>
      </dgm:t>
    </dgm:pt>
    <dgm:pt modelId="{8D24730C-4764-4A04-BFF4-27EFC4701E33}" type="parTrans" cxnId="{2F8A22D8-A5CA-4175-BB6E-56D42E04A3FE}">
      <dgm:prSet/>
      <dgm:spPr/>
      <dgm:t>
        <a:bodyPr/>
        <a:lstStyle/>
        <a:p>
          <a:endParaRPr lang="uk-UA" b="1"/>
        </a:p>
      </dgm:t>
    </dgm:pt>
    <dgm:pt modelId="{708DBE3F-6070-4334-91F8-74043E57288C}" type="sibTrans" cxnId="{2F8A22D8-A5CA-4175-BB6E-56D42E04A3FE}">
      <dgm:prSet/>
      <dgm:spPr/>
      <dgm:t>
        <a:bodyPr/>
        <a:lstStyle/>
        <a:p>
          <a:endParaRPr lang="uk-UA" b="1"/>
        </a:p>
      </dgm:t>
    </dgm:pt>
    <dgm:pt modelId="{6D2D1387-A796-4EA9-8166-D11CB1C6D366}">
      <dgm:prSet phldrT="[Текст]" custT="1"/>
      <dgm:spPr/>
      <dgm:t>
        <a:bodyPr/>
        <a:lstStyle/>
        <a:p>
          <a:r>
            <a:rPr lang="uk-UA" sz="2300" b="1" dirty="0"/>
            <a:t>Власні доходи </a:t>
          </a:r>
          <a:r>
            <a:rPr lang="uk-UA" sz="2000" b="1" dirty="0" smtClean="0"/>
            <a:t>(42%)- </a:t>
          </a:r>
          <a:r>
            <a:rPr lang="uk-UA" sz="2300" b="1" dirty="0" smtClean="0"/>
            <a:t>1020,6тис.грн.</a:t>
          </a:r>
          <a:endParaRPr lang="uk-UA" sz="2300" b="1" dirty="0"/>
        </a:p>
      </dgm:t>
    </dgm:pt>
    <dgm:pt modelId="{F8E5D273-C541-42C2-AD73-2DC11746A710}" type="parTrans" cxnId="{4DA6E2A4-37E8-4CE4-B91E-8C05C908BA1C}">
      <dgm:prSet/>
      <dgm:spPr/>
      <dgm:t>
        <a:bodyPr/>
        <a:lstStyle/>
        <a:p>
          <a:endParaRPr lang="uk-UA" b="1"/>
        </a:p>
      </dgm:t>
    </dgm:pt>
    <dgm:pt modelId="{5E332547-B2D8-4793-BAAE-4FA274AC2D64}" type="sibTrans" cxnId="{4DA6E2A4-37E8-4CE4-B91E-8C05C908BA1C}">
      <dgm:prSet/>
      <dgm:spPr/>
      <dgm:t>
        <a:bodyPr/>
        <a:lstStyle/>
        <a:p>
          <a:endParaRPr lang="uk-UA" b="1"/>
        </a:p>
      </dgm:t>
    </dgm:pt>
    <dgm:pt modelId="{A83D7709-B1EB-407F-8B55-01F29481874E}">
      <dgm:prSet phldrT="[Текст]" custT="1"/>
      <dgm:spPr/>
      <dgm:t>
        <a:bodyPr/>
        <a:lstStyle/>
        <a:p>
          <a:r>
            <a:rPr lang="uk-UA" sz="2300" b="1" dirty="0" smtClean="0"/>
            <a:t>Трансферти </a:t>
          </a:r>
          <a:r>
            <a:rPr lang="uk-UA" sz="2000" b="1" dirty="0" smtClean="0"/>
            <a:t>(58%)-1445</a:t>
          </a:r>
          <a:r>
            <a:rPr lang="uk-UA" sz="2300" b="1" dirty="0" smtClean="0"/>
            <a:t>тис.грн.</a:t>
          </a:r>
          <a:endParaRPr lang="uk-UA" sz="2300" b="1" dirty="0"/>
        </a:p>
      </dgm:t>
    </dgm:pt>
    <dgm:pt modelId="{B7E62B8B-C4B0-42A1-8FC3-DBA952621CE8}" type="parTrans" cxnId="{6BA6978B-0526-4FCE-BD13-736D0101A1BE}">
      <dgm:prSet/>
      <dgm:spPr/>
      <dgm:t>
        <a:bodyPr/>
        <a:lstStyle/>
        <a:p>
          <a:endParaRPr lang="uk-UA" b="1"/>
        </a:p>
      </dgm:t>
    </dgm:pt>
    <dgm:pt modelId="{89F0A093-C5DE-4501-97AA-78A8DBECC0B0}" type="sibTrans" cxnId="{6BA6978B-0526-4FCE-BD13-736D0101A1BE}">
      <dgm:prSet/>
      <dgm:spPr/>
      <dgm:t>
        <a:bodyPr/>
        <a:lstStyle/>
        <a:p>
          <a:endParaRPr lang="uk-UA" b="1"/>
        </a:p>
      </dgm:t>
    </dgm:pt>
    <dgm:pt modelId="{A2972D61-2973-4BC1-A549-4115E6E31B0E}" type="pres">
      <dgm:prSet presAssocID="{378E271E-4187-4620-85E8-3CEB283B905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494BF73-82D9-4474-B01F-B6DD617DCB37}" type="pres">
      <dgm:prSet presAssocID="{DECC036E-BC07-47EE-9139-C72E86131DB0}" presName="root1" presStyleCnt="0"/>
      <dgm:spPr/>
    </dgm:pt>
    <dgm:pt modelId="{BFC163B8-0D1A-4090-B529-853B74097F2A}" type="pres">
      <dgm:prSet presAssocID="{DECC036E-BC07-47EE-9139-C72E86131DB0}" presName="LevelOneTextNode" presStyleLbl="node0" presStyleIdx="0" presStyleCnt="1" custScaleX="121526" custScaleY="22778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2E9F033-E9CF-460B-A3AF-B5B7178C9E5F}" type="pres">
      <dgm:prSet presAssocID="{DECC036E-BC07-47EE-9139-C72E86131DB0}" presName="level2hierChild" presStyleCnt="0"/>
      <dgm:spPr/>
    </dgm:pt>
    <dgm:pt modelId="{18688AEB-37B5-4D6F-9F86-87B1B7C6BD95}" type="pres">
      <dgm:prSet presAssocID="{A0ACA86C-C76C-451B-B4D6-3F8C310665D8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C585C221-C0C0-4321-A630-0658EF4423A1}" type="pres">
      <dgm:prSet presAssocID="{A0ACA86C-C76C-451B-B4D6-3F8C310665D8}" presName="connTx" presStyleLbl="parChTrans1D2" presStyleIdx="0" presStyleCnt="2"/>
      <dgm:spPr/>
      <dgm:t>
        <a:bodyPr/>
        <a:lstStyle/>
        <a:p>
          <a:endParaRPr lang="uk-UA"/>
        </a:p>
      </dgm:t>
    </dgm:pt>
    <dgm:pt modelId="{B4D5FC32-3AF9-4F31-97EC-32C23B96DBEC}" type="pres">
      <dgm:prSet presAssocID="{A5570AB9-45B4-4DCD-82F7-F9C3F23EE4AA}" presName="root2" presStyleCnt="0"/>
      <dgm:spPr/>
    </dgm:pt>
    <dgm:pt modelId="{47D6F403-6CBA-451D-92BB-D48939C3E95E}" type="pres">
      <dgm:prSet presAssocID="{A5570AB9-45B4-4DCD-82F7-F9C3F23EE4A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9B8EE59-AB4E-407E-AD7F-C6C53022FE69}" type="pres">
      <dgm:prSet presAssocID="{A5570AB9-45B4-4DCD-82F7-F9C3F23EE4AA}" presName="level3hierChild" presStyleCnt="0"/>
      <dgm:spPr/>
    </dgm:pt>
    <dgm:pt modelId="{DB8563BB-CACC-43A1-A8C7-B7EE0249AE4A}" type="pres">
      <dgm:prSet presAssocID="{3FFF7DCC-5CA2-4B4B-B982-7BF2848CD459}" presName="conn2-1" presStyleLbl="parChTrans1D3" presStyleIdx="0" presStyleCnt="4"/>
      <dgm:spPr/>
      <dgm:t>
        <a:bodyPr/>
        <a:lstStyle/>
        <a:p>
          <a:endParaRPr lang="uk-UA"/>
        </a:p>
      </dgm:t>
    </dgm:pt>
    <dgm:pt modelId="{7B2F29F3-13C4-44C5-9F5A-BC45E99B50A9}" type="pres">
      <dgm:prSet presAssocID="{3FFF7DCC-5CA2-4B4B-B982-7BF2848CD459}" presName="connTx" presStyleLbl="parChTrans1D3" presStyleIdx="0" presStyleCnt="4"/>
      <dgm:spPr/>
      <dgm:t>
        <a:bodyPr/>
        <a:lstStyle/>
        <a:p>
          <a:endParaRPr lang="uk-UA"/>
        </a:p>
      </dgm:t>
    </dgm:pt>
    <dgm:pt modelId="{E24FC28F-E1ED-4A7D-9C27-31C7017FD8C2}" type="pres">
      <dgm:prSet presAssocID="{995D3A7B-472D-461B-8C2F-5ACA46DCA479}" presName="root2" presStyleCnt="0"/>
      <dgm:spPr/>
    </dgm:pt>
    <dgm:pt modelId="{7F76F758-74FC-4FF8-8B2E-F173BF370EDB}" type="pres">
      <dgm:prSet presAssocID="{995D3A7B-472D-461B-8C2F-5ACA46DCA479}" presName="LevelTwoTextNode" presStyleLbl="node3" presStyleIdx="0" presStyleCnt="4" custLinFactNeighborX="2760" custLinFactNeighborY="-10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956043C-5634-4D15-8E75-82A12DAE817F}" type="pres">
      <dgm:prSet presAssocID="{995D3A7B-472D-461B-8C2F-5ACA46DCA479}" presName="level3hierChild" presStyleCnt="0"/>
      <dgm:spPr/>
    </dgm:pt>
    <dgm:pt modelId="{CB69F3C6-C711-4017-8017-4EBEA34D7C06}" type="pres">
      <dgm:prSet presAssocID="{E5FBFEDA-DC69-4E69-B5BD-802CA865ACEC}" presName="conn2-1" presStyleLbl="parChTrans1D3" presStyleIdx="1" presStyleCnt="4"/>
      <dgm:spPr/>
      <dgm:t>
        <a:bodyPr/>
        <a:lstStyle/>
        <a:p>
          <a:endParaRPr lang="uk-UA"/>
        </a:p>
      </dgm:t>
    </dgm:pt>
    <dgm:pt modelId="{E750CDFE-713E-4339-BEFD-AC76167342E4}" type="pres">
      <dgm:prSet presAssocID="{E5FBFEDA-DC69-4E69-B5BD-802CA865ACEC}" presName="connTx" presStyleLbl="parChTrans1D3" presStyleIdx="1" presStyleCnt="4"/>
      <dgm:spPr/>
      <dgm:t>
        <a:bodyPr/>
        <a:lstStyle/>
        <a:p>
          <a:endParaRPr lang="uk-UA"/>
        </a:p>
      </dgm:t>
    </dgm:pt>
    <dgm:pt modelId="{3B666131-0F6D-41D2-989A-99C165F89587}" type="pres">
      <dgm:prSet presAssocID="{1662ABCF-376C-48A0-A657-D054B0E3D7E4}" presName="root2" presStyleCnt="0"/>
      <dgm:spPr/>
    </dgm:pt>
    <dgm:pt modelId="{8C27B7C7-13FF-4CF1-A380-4A4F2C0E5BFD}" type="pres">
      <dgm:prSet presAssocID="{1662ABCF-376C-48A0-A657-D054B0E3D7E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AD84941-5EFE-4B6D-8308-CD886B831F7B}" type="pres">
      <dgm:prSet presAssocID="{1662ABCF-376C-48A0-A657-D054B0E3D7E4}" presName="level3hierChild" presStyleCnt="0"/>
      <dgm:spPr/>
    </dgm:pt>
    <dgm:pt modelId="{58FF064E-6BA1-4BB2-8CEB-76B0D6835E0B}" type="pres">
      <dgm:prSet presAssocID="{8D24730C-4764-4A04-BFF4-27EFC4701E33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2E8BF991-E425-4855-84F2-B52DB0364E66}" type="pres">
      <dgm:prSet presAssocID="{8D24730C-4764-4A04-BFF4-27EFC4701E33}" presName="connTx" presStyleLbl="parChTrans1D2" presStyleIdx="1" presStyleCnt="2"/>
      <dgm:spPr/>
      <dgm:t>
        <a:bodyPr/>
        <a:lstStyle/>
        <a:p>
          <a:endParaRPr lang="uk-UA"/>
        </a:p>
      </dgm:t>
    </dgm:pt>
    <dgm:pt modelId="{F8E036C2-0FDD-4993-99AD-750790B2115C}" type="pres">
      <dgm:prSet presAssocID="{243EEBCF-1D9F-4ACC-BBD1-FC88BE29214D}" presName="root2" presStyleCnt="0"/>
      <dgm:spPr/>
    </dgm:pt>
    <dgm:pt modelId="{E5FE04B4-CFE1-4C0D-812B-4A8CDCB080B8}" type="pres">
      <dgm:prSet presAssocID="{243EEBCF-1D9F-4ACC-BBD1-FC88BE29214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F7E27DA-25F1-42EA-9FD6-E1BC0F1DBF34}" type="pres">
      <dgm:prSet presAssocID="{243EEBCF-1D9F-4ACC-BBD1-FC88BE29214D}" presName="level3hierChild" presStyleCnt="0"/>
      <dgm:spPr/>
    </dgm:pt>
    <dgm:pt modelId="{108AFCA8-BB62-4CD3-8D4A-EBEA59B462CE}" type="pres">
      <dgm:prSet presAssocID="{F8E5D273-C541-42C2-AD73-2DC11746A710}" presName="conn2-1" presStyleLbl="parChTrans1D3" presStyleIdx="2" presStyleCnt="4"/>
      <dgm:spPr/>
      <dgm:t>
        <a:bodyPr/>
        <a:lstStyle/>
        <a:p>
          <a:endParaRPr lang="uk-UA"/>
        </a:p>
      </dgm:t>
    </dgm:pt>
    <dgm:pt modelId="{55F452E3-3C44-4111-B47B-E87826EAD10B}" type="pres">
      <dgm:prSet presAssocID="{F8E5D273-C541-42C2-AD73-2DC11746A710}" presName="connTx" presStyleLbl="parChTrans1D3" presStyleIdx="2" presStyleCnt="4"/>
      <dgm:spPr/>
      <dgm:t>
        <a:bodyPr/>
        <a:lstStyle/>
        <a:p>
          <a:endParaRPr lang="uk-UA"/>
        </a:p>
      </dgm:t>
    </dgm:pt>
    <dgm:pt modelId="{93DF6EAB-A30A-4C4D-940D-1C4542C0C964}" type="pres">
      <dgm:prSet presAssocID="{6D2D1387-A796-4EA9-8166-D11CB1C6D366}" presName="root2" presStyleCnt="0"/>
      <dgm:spPr/>
    </dgm:pt>
    <dgm:pt modelId="{EE2B46AC-815C-44A7-A087-910E3BF238BE}" type="pres">
      <dgm:prSet presAssocID="{6D2D1387-A796-4EA9-8166-D11CB1C6D36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4F6FC7E-5B9A-4E22-A516-45F121B88F6F}" type="pres">
      <dgm:prSet presAssocID="{6D2D1387-A796-4EA9-8166-D11CB1C6D366}" presName="level3hierChild" presStyleCnt="0"/>
      <dgm:spPr/>
    </dgm:pt>
    <dgm:pt modelId="{03D9D007-129C-4AA0-9864-905F1448CCCF}" type="pres">
      <dgm:prSet presAssocID="{B7E62B8B-C4B0-42A1-8FC3-DBA952621CE8}" presName="conn2-1" presStyleLbl="parChTrans1D3" presStyleIdx="3" presStyleCnt="4"/>
      <dgm:spPr/>
      <dgm:t>
        <a:bodyPr/>
        <a:lstStyle/>
        <a:p>
          <a:endParaRPr lang="uk-UA"/>
        </a:p>
      </dgm:t>
    </dgm:pt>
    <dgm:pt modelId="{D815FE28-4C5D-4F50-BBD9-64D05065A923}" type="pres">
      <dgm:prSet presAssocID="{B7E62B8B-C4B0-42A1-8FC3-DBA952621CE8}" presName="connTx" presStyleLbl="parChTrans1D3" presStyleIdx="3" presStyleCnt="4"/>
      <dgm:spPr/>
      <dgm:t>
        <a:bodyPr/>
        <a:lstStyle/>
        <a:p>
          <a:endParaRPr lang="uk-UA"/>
        </a:p>
      </dgm:t>
    </dgm:pt>
    <dgm:pt modelId="{7BE106F2-710A-450B-AC88-F201D9BDB859}" type="pres">
      <dgm:prSet presAssocID="{A83D7709-B1EB-407F-8B55-01F29481874E}" presName="root2" presStyleCnt="0"/>
      <dgm:spPr/>
    </dgm:pt>
    <dgm:pt modelId="{16534466-FCD3-499B-8116-F7F07316CDD9}" type="pres">
      <dgm:prSet presAssocID="{A83D7709-B1EB-407F-8B55-01F29481874E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9E20BB9-3F6B-4BBF-83D8-1A2BC944CA96}" type="pres">
      <dgm:prSet presAssocID="{A83D7709-B1EB-407F-8B55-01F29481874E}" presName="level3hierChild" presStyleCnt="0"/>
      <dgm:spPr/>
    </dgm:pt>
  </dgm:ptLst>
  <dgm:cxnLst>
    <dgm:cxn modelId="{FFFCFC5C-C456-4A2C-85A2-E7FB390B4BA6}" type="presOf" srcId="{243EEBCF-1D9F-4ACC-BBD1-FC88BE29214D}" destId="{E5FE04B4-CFE1-4C0D-812B-4A8CDCB080B8}" srcOrd="0" destOrd="0" presId="urn:microsoft.com/office/officeart/2005/8/layout/hierarchy2"/>
    <dgm:cxn modelId="{E9DE1803-6126-4277-900D-3FB16120ABC0}" type="presOf" srcId="{6D2D1387-A796-4EA9-8166-D11CB1C6D366}" destId="{EE2B46AC-815C-44A7-A087-910E3BF238BE}" srcOrd="0" destOrd="0" presId="urn:microsoft.com/office/officeart/2005/8/layout/hierarchy2"/>
    <dgm:cxn modelId="{8C8D7AEB-67D4-4AB3-B2D5-74A74E379502}" type="presOf" srcId="{A83D7709-B1EB-407F-8B55-01F29481874E}" destId="{16534466-FCD3-499B-8116-F7F07316CDD9}" srcOrd="0" destOrd="0" presId="urn:microsoft.com/office/officeart/2005/8/layout/hierarchy2"/>
    <dgm:cxn modelId="{B72EDF70-4BE9-4386-855A-7D3852405400}" type="presOf" srcId="{B7E62B8B-C4B0-42A1-8FC3-DBA952621CE8}" destId="{D815FE28-4C5D-4F50-BBD9-64D05065A923}" srcOrd="1" destOrd="0" presId="urn:microsoft.com/office/officeart/2005/8/layout/hierarchy2"/>
    <dgm:cxn modelId="{BC3759ED-C6F7-485D-9F19-4832860B3C0F}" srcId="{A5570AB9-45B4-4DCD-82F7-F9C3F23EE4AA}" destId="{1662ABCF-376C-48A0-A657-D054B0E3D7E4}" srcOrd="1" destOrd="0" parTransId="{E5FBFEDA-DC69-4E69-B5BD-802CA865ACEC}" sibTransId="{8BBED913-A392-462C-BB19-6FADAACAD720}"/>
    <dgm:cxn modelId="{08FEE6EB-E5A0-40E5-825D-A0590BA366BA}" type="presOf" srcId="{3FFF7DCC-5CA2-4B4B-B982-7BF2848CD459}" destId="{7B2F29F3-13C4-44C5-9F5A-BC45E99B50A9}" srcOrd="1" destOrd="0" presId="urn:microsoft.com/office/officeart/2005/8/layout/hierarchy2"/>
    <dgm:cxn modelId="{297D2FE8-9C0C-4053-B7B5-6447F7759BA1}" type="presOf" srcId="{1662ABCF-376C-48A0-A657-D054B0E3D7E4}" destId="{8C27B7C7-13FF-4CF1-A380-4A4F2C0E5BFD}" srcOrd="0" destOrd="0" presId="urn:microsoft.com/office/officeart/2005/8/layout/hierarchy2"/>
    <dgm:cxn modelId="{3A86ACBA-96FA-4FC7-8285-71F6252BF361}" type="presOf" srcId="{8D24730C-4764-4A04-BFF4-27EFC4701E33}" destId="{2E8BF991-E425-4855-84F2-B52DB0364E66}" srcOrd="1" destOrd="0" presId="urn:microsoft.com/office/officeart/2005/8/layout/hierarchy2"/>
    <dgm:cxn modelId="{A4C3CA4E-4594-424F-85A3-2A66B763CC69}" type="presOf" srcId="{DECC036E-BC07-47EE-9139-C72E86131DB0}" destId="{BFC163B8-0D1A-4090-B529-853B74097F2A}" srcOrd="0" destOrd="0" presId="urn:microsoft.com/office/officeart/2005/8/layout/hierarchy2"/>
    <dgm:cxn modelId="{6BA6978B-0526-4FCE-BD13-736D0101A1BE}" srcId="{243EEBCF-1D9F-4ACC-BBD1-FC88BE29214D}" destId="{A83D7709-B1EB-407F-8B55-01F29481874E}" srcOrd="1" destOrd="0" parTransId="{B7E62B8B-C4B0-42A1-8FC3-DBA952621CE8}" sibTransId="{89F0A093-C5DE-4501-97AA-78A8DBECC0B0}"/>
    <dgm:cxn modelId="{D15E3987-84B5-416B-97B6-43F2EE7D849F}" type="presOf" srcId="{B7E62B8B-C4B0-42A1-8FC3-DBA952621CE8}" destId="{03D9D007-129C-4AA0-9864-905F1448CCCF}" srcOrd="0" destOrd="0" presId="urn:microsoft.com/office/officeart/2005/8/layout/hierarchy2"/>
    <dgm:cxn modelId="{BD92F6E1-7176-4710-97A0-054F0B0DC0B5}" srcId="{DECC036E-BC07-47EE-9139-C72E86131DB0}" destId="{A5570AB9-45B4-4DCD-82F7-F9C3F23EE4AA}" srcOrd="0" destOrd="0" parTransId="{A0ACA86C-C76C-451B-B4D6-3F8C310665D8}" sibTransId="{B79DCF58-6D0A-4162-A47C-9230B208A5B9}"/>
    <dgm:cxn modelId="{FAC8C069-0662-4DEC-9CD1-F59064F3E75D}" type="presOf" srcId="{3FFF7DCC-5CA2-4B4B-B982-7BF2848CD459}" destId="{DB8563BB-CACC-43A1-A8C7-B7EE0249AE4A}" srcOrd="0" destOrd="0" presId="urn:microsoft.com/office/officeart/2005/8/layout/hierarchy2"/>
    <dgm:cxn modelId="{93F2A7C0-B0DE-4FB1-A56A-4BB5AA7FB9CD}" type="presOf" srcId="{378E271E-4187-4620-85E8-3CEB283B905B}" destId="{A2972D61-2973-4BC1-A549-4115E6E31B0E}" srcOrd="0" destOrd="0" presId="urn:microsoft.com/office/officeart/2005/8/layout/hierarchy2"/>
    <dgm:cxn modelId="{99F143DD-76EC-4B3A-9C48-8B0BC1350876}" type="presOf" srcId="{F8E5D273-C541-42C2-AD73-2DC11746A710}" destId="{108AFCA8-BB62-4CD3-8D4A-EBEA59B462CE}" srcOrd="0" destOrd="0" presId="urn:microsoft.com/office/officeart/2005/8/layout/hierarchy2"/>
    <dgm:cxn modelId="{8B02D549-537D-4D23-AE2A-2988C7F63F4A}" type="presOf" srcId="{A0ACA86C-C76C-451B-B4D6-3F8C310665D8}" destId="{18688AEB-37B5-4D6F-9F86-87B1B7C6BD95}" srcOrd="0" destOrd="0" presId="urn:microsoft.com/office/officeart/2005/8/layout/hierarchy2"/>
    <dgm:cxn modelId="{D2FDF7EB-9CA2-4C63-B300-19A90F6D4E41}" type="presOf" srcId="{E5FBFEDA-DC69-4E69-B5BD-802CA865ACEC}" destId="{E750CDFE-713E-4339-BEFD-AC76167342E4}" srcOrd="1" destOrd="0" presId="urn:microsoft.com/office/officeart/2005/8/layout/hierarchy2"/>
    <dgm:cxn modelId="{D3A2721A-7E25-4350-8B21-274DC45A77B4}" type="presOf" srcId="{A0ACA86C-C76C-451B-B4D6-3F8C310665D8}" destId="{C585C221-C0C0-4321-A630-0658EF4423A1}" srcOrd="1" destOrd="0" presId="urn:microsoft.com/office/officeart/2005/8/layout/hierarchy2"/>
    <dgm:cxn modelId="{8B512B0E-A619-4117-B4BC-8D5264C85BC1}" type="presOf" srcId="{F8E5D273-C541-42C2-AD73-2DC11746A710}" destId="{55F452E3-3C44-4111-B47B-E87826EAD10B}" srcOrd="1" destOrd="0" presId="urn:microsoft.com/office/officeart/2005/8/layout/hierarchy2"/>
    <dgm:cxn modelId="{4DA6E2A4-37E8-4CE4-B91E-8C05C908BA1C}" srcId="{243EEBCF-1D9F-4ACC-BBD1-FC88BE29214D}" destId="{6D2D1387-A796-4EA9-8166-D11CB1C6D366}" srcOrd="0" destOrd="0" parTransId="{F8E5D273-C541-42C2-AD73-2DC11746A710}" sibTransId="{5E332547-B2D8-4793-BAAE-4FA274AC2D64}"/>
    <dgm:cxn modelId="{78A1DD87-7990-4886-B052-235D37129A68}" type="presOf" srcId="{8D24730C-4764-4A04-BFF4-27EFC4701E33}" destId="{58FF064E-6BA1-4BB2-8CEB-76B0D6835E0B}" srcOrd="0" destOrd="0" presId="urn:microsoft.com/office/officeart/2005/8/layout/hierarchy2"/>
    <dgm:cxn modelId="{C8B253FA-EB97-4522-99E1-A20BED9674CA}" type="presOf" srcId="{A5570AB9-45B4-4DCD-82F7-F9C3F23EE4AA}" destId="{47D6F403-6CBA-451D-92BB-D48939C3E95E}" srcOrd="0" destOrd="0" presId="urn:microsoft.com/office/officeart/2005/8/layout/hierarchy2"/>
    <dgm:cxn modelId="{20CE6EF1-1F8B-4458-8CA5-C9B2A91506A7}" srcId="{378E271E-4187-4620-85E8-3CEB283B905B}" destId="{DECC036E-BC07-47EE-9139-C72E86131DB0}" srcOrd="0" destOrd="0" parTransId="{0DC2DE9A-86BC-4B96-87C2-1D2BA235F512}" sibTransId="{A918A988-6675-4087-BFCE-3826B998BB4E}"/>
    <dgm:cxn modelId="{2F8A22D8-A5CA-4175-BB6E-56D42E04A3FE}" srcId="{DECC036E-BC07-47EE-9139-C72E86131DB0}" destId="{243EEBCF-1D9F-4ACC-BBD1-FC88BE29214D}" srcOrd="1" destOrd="0" parTransId="{8D24730C-4764-4A04-BFF4-27EFC4701E33}" sibTransId="{708DBE3F-6070-4334-91F8-74043E57288C}"/>
    <dgm:cxn modelId="{BFF57C3D-B18C-4A2F-A6BC-CFB81BD0C5CF}" srcId="{A5570AB9-45B4-4DCD-82F7-F9C3F23EE4AA}" destId="{995D3A7B-472D-461B-8C2F-5ACA46DCA479}" srcOrd="0" destOrd="0" parTransId="{3FFF7DCC-5CA2-4B4B-B982-7BF2848CD459}" sibTransId="{33311082-DA8A-4CDC-A051-DE71CD08D0C7}"/>
    <dgm:cxn modelId="{F05CF58F-8BE7-48AC-8807-E5755E356607}" type="presOf" srcId="{995D3A7B-472D-461B-8C2F-5ACA46DCA479}" destId="{7F76F758-74FC-4FF8-8B2E-F173BF370EDB}" srcOrd="0" destOrd="0" presId="urn:microsoft.com/office/officeart/2005/8/layout/hierarchy2"/>
    <dgm:cxn modelId="{079C85DC-FA58-468B-AE4D-B2D77C7FB703}" type="presOf" srcId="{E5FBFEDA-DC69-4E69-B5BD-802CA865ACEC}" destId="{CB69F3C6-C711-4017-8017-4EBEA34D7C06}" srcOrd="0" destOrd="0" presId="urn:microsoft.com/office/officeart/2005/8/layout/hierarchy2"/>
    <dgm:cxn modelId="{B50C112D-C4E8-415B-840D-9DAFB7283828}" type="presParOf" srcId="{A2972D61-2973-4BC1-A549-4115E6E31B0E}" destId="{2494BF73-82D9-4474-B01F-B6DD617DCB37}" srcOrd="0" destOrd="0" presId="urn:microsoft.com/office/officeart/2005/8/layout/hierarchy2"/>
    <dgm:cxn modelId="{FB95D267-BE10-4D4C-8179-2AEFF0AB372A}" type="presParOf" srcId="{2494BF73-82D9-4474-B01F-B6DD617DCB37}" destId="{BFC163B8-0D1A-4090-B529-853B74097F2A}" srcOrd="0" destOrd="0" presId="urn:microsoft.com/office/officeart/2005/8/layout/hierarchy2"/>
    <dgm:cxn modelId="{EB8D8E30-CDB5-451C-9C0D-EBA5CA1F12EC}" type="presParOf" srcId="{2494BF73-82D9-4474-B01F-B6DD617DCB37}" destId="{42E9F033-E9CF-460B-A3AF-B5B7178C9E5F}" srcOrd="1" destOrd="0" presId="urn:microsoft.com/office/officeart/2005/8/layout/hierarchy2"/>
    <dgm:cxn modelId="{DABF0974-D667-4248-93DF-0EBEEA24E92A}" type="presParOf" srcId="{42E9F033-E9CF-460B-A3AF-B5B7178C9E5F}" destId="{18688AEB-37B5-4D6F-9F86-87B1B7C6BD95}" srcOrd="0" destOrd="0" presId="urn:microsoft.com/office/officeart/2005/8/layout/hierarchy2"/>
    <dgm:cxn modelId="{D24A68B2-54B7-4367-B7C8-59A299F9123B}" type="presParOf" srcId="{18688AEB-37B5-4D6F-9F86-87B1B7C6BD95}" destId="{C585C221-C0C0-4321-A630-0658EF4423A1}" srcOrd="0" destOrd="0" presId="urn:microsoft.com/office/officeart/2005/8/layout/hierarchy2"/>
    <dgm:cxn modelId="{E16CEB9D-F087-407D-BA2C-E0D5D2A19D6D}" type="presParOf" srcId="{42E9F033-E9CF-460B-A3AF-B5B7178C9E5F}" destId="{B4D5FC32-3AF9-4F31-97EC-32C23B96DBEC}" srcOrd="1" destOrd="0" presId="urn:microsoft.com/office/officeart/2005/8/layout/hierarchy2"/>
    <dgm:cxn modelId="{D69A5F7D-5CAA-484C-B877-7E4FEC96ABA7}" type="presParOf" srcId="{B4D5FC32-3AF9-4F31-97EC-32C23B96DBEC}" destId="{47D6F403-6CBA-451D-92BB-D48939C3E95E}" srcOrd="0" destOrd="0" presId="urn:microsoft.com/office/officeart/2005/8/layout/hierarchy2"/>
    <dgm:cxn modelId="{17B2EC74-BD2C-4B32-BC12-AD299E2027EE}" type="presParOf" srcId="{B4D5FC32-3AF9-4F31-97EC-32C23B96DBEC}" destId="{09B8EE59-AB4E-407E-AD7F-C6C53022FE69}" srcOrd="1" destOrd="0" presId="urn:microsoft.com/office/officeart/2005/8/layout/hierarchy2"/>
    <dgm:cxn modelId="{4A17BCBE-E744-45BA-B68F-0C180C60102F}" type="presParOf" srcId="{09B8EE59-AB4E-407E-AD7F-C6C53022FE69}" destId="{DB8563BB-CACC-43A1-A8C7-B7EE0249AE4A}" srcOrd="0" destOrd="0" presId="urn:microsoft.com/office/officeart/2005/8/layout/hierarchy2"/>
    <dgm:cxn modelId="{C1D3351C-C5FE-4DE4-8D12-9C535FA15A21}" type="presParOf" srcId="{DB8563BB-CACC-43A1-A8C7-B7EE0249AE4A}" destId="{7B2F29F3-13C4-44C5-9F5A-BC45E99B50A9}" srcOrd="0" destOrd="0" presId="urn:microsoft.com/office/officeart/2005/8/layout/hierarchy2"/>
    <dgm:cxn modelId="{5E01A0DE-C286-4025-915C-A4D56A81D472}" type="presParOf" srcId="{09B8EE59-AB4E-407E-AD7F-C6C53022FE69}" destId="{E24FC28F-E1ED-4A7D-9C27-31C7017FD8C2}" srcOrd="1" destOrd="0" presId="urn:microsoft.com/office/officeart/2005/8/layout/hierarchy2"/>
    <dgm:cxn modelId="{2821457F-213D-4B0F-9F2E-DBF1A43CB589}" type="presParOf" srcId="{E24FC28F-E1ED-4A7D-9C27-31C7017FD8C2}" destId="{7F76F758-74FC-4FF8-8B2E-F173BF370EDB}" srcOrd="0" destOrd="0" presId="urn:microsoft.com/office/officeart/2005/8/layout/hierarchy2"/>
    <dgm:cxn modelId="{E71C9A15-4600-4BE6-806F-152E3D5E2355}" type="presParOf" srcId="{E24FC28F-E1ED-4A7D-9C27-31C7017FD8C2}" destId="{8956043C-5634-4D15-8E75-82A12DAE817F}" srcOrd="1" destOrd="0" presId="urn:microsoft.com/office/officeart/2005/8/layout/hierarchy2"/>
    <dgm:cxn modelId="{11F7C453-685B-4901-AB5D-EF60C3E15827}" type="presParOf" srcId="{09B8EE59-AB4E-407E-AD7F-C6C53022FE69}" destId="{CB69F3C6-C711-4017-8017-4EBEA34D7C06}" srcOrd="2" destOrd="0" presId="urn:microsoft.com/office/officeart/2005/8/layout/hierarchy2"/>
    <dgm:cxn modelId="{8DC9A69E-05C4-4F15-8CA7-027AFA7F1C7C}" type="presParOf" srcId="{CB69F3C6-C711-4017-8017-4EBEA34D7C06}" destId="{E750CDFE-713E-4339-BEFD-AC76167342E4}" srcOrd="0" destOrd="0" presId="urn:microsoft.com/office/officeart/2005/8/layout/hierarchy2"/>
    <dgm:cxn modelId="{9EEEABDB-1B97-4149-8E1E-C440F5E72527}" type="presParOf" srcId="{09B8EE59-AB4E-407E-AD7F-C6C53022FE69}" destId="{3B666131-0F6D-41D2-989A-99C165F89587}" srcOrd="3" destOrd="0" presId="urn:microsoft.com/office/officeart/2005/8/layout/hierarchy2"/>
    <dgm:cxn modelId="{1CB35315-8EE3-436A-AD9F-26D382A704C9}" type="presParOf" srcId="{3B666131-0F6D-41D2-989A-99C165F89587}" destId="{8C27B7C7-13FF-4CF1-A380-4A4F2C0E5BFD}" srcOrd="0" destOrd="0" presId="urn:microsoft.com/office/officeart/2005/8/layout/hierarchy2"/>
    <dgm:cxn modelId="{70972A95-B09E-4A69-B340-7D962E30B43F}" type="presParOf" srcId="{3B666131-0F6D-41D2-989A-99C165F89587}" destId="{BAD84941-5EFE-4B6D-8308-CD886B831F7B}" srcOrd="1" destOrd="0" presId="urn:microsoft.com/office/officeart/2005/8/layout/hierarchy2"/>
    <dgm:cxn modelId="{E11CE8C5-AAA2-4F4E-A1B4-67F80DE54FCE}" type="presParOf" srcId="{42E9F033-E9CF-460B-A3AF-B5B7178C9E5F}" destId="{58FF064E-6BA1-4BB2-8CEB-76B0D6835E0B}" srcOrd="2" destOrd="0" presId="urn:microsoft.com/office/officeart/2005/8/layout/hierarchy2"/>
    <dgm:cxn modelId="{A1668E6B-014A-4547-879F-B84CDD29E51A}" type="presParOf" srcId="{58FF064E-6BA1-4BB2-8CEB-76B0D6835E0B}" destId="{2E8BF991-E425-4855-84F2-B52DB0364E66}" srcOrd="0" destOrd="0" presId="urn:microsoft.com/office/officeart/2005/8/layout/hierarchy2"/>
    <dgm:cxn modelId="{484FE228-D571-45F6-84A0-6206FE377A03}" type="presParOf" srcId="{42E9F033-E9CF-460B-A3AF-B5B7178C9E5F}" destId="{F8E036C2-0FDD-4993-99AD-750790B2115C}" srcOrd="3" destOrd="0" presId="urn:microsoft.com/office/officeart/2005/8/layout/hierarchy2"/>
    <dgm:cxn modelId="{B0643E60-C670-4A96-9A76-4BFB703FD39F}" type="presParOf" srcId="{F8E036C2-0FDD-4993-99AD-750790B2115C}" destId="{E5FE04B4-CFE1-4C0D-812B-4A8CDCB080B8}" srcOrd="0" destOrd="0" presId="urn:microsoft.com/office/officeart/2005/8/layout/hierarchy2"/>
    <dgm:cxn modelId="{2275ADEF-9FFB-4461-B418-E3D24E9E7124}" type="presParOf" srcId="{F8E036C2-0FDD-4993-99AD-750790B2115C}" destId="{8F7E27DA-25F1-42EA-9FD6-E1BC0F1DBF34}" srcOrd="1" destOrd="0" presId="urn:microsoft.com/office/officeart/2005/8/layout/hierarchy2"/>
    <dgm:cxn modelId="{A05F9A60-0A90-4E6B-8E1E-E4354C17747E}" type="presParOf" srcId="{8F7E27DA-25F1-42EA-9FD6-E1BC0F1DBF34}" destId="{108AFCA8-BB62-4CD3-8D4A-EBEA59B462CE}" srcOrd="0" destOrd="0" presId="urn:microsoft.com/office/officeart/2005/8/layout/hierarchy2"/>
    <dgm:cxn modelId="{E5327265-BEC8-4E3E-A88E-2D6B519625B2}" type="presParOf" srcId="{108AFCA8-BB62-4CD3-8D4A-EBEA59B462CE}" destId="{55F452E3-3C44-4111-B47B-E87826EAD10B}" srcOrd="0" destOrd="0" presId="urn:microsoft.com/office/officeart/2005/8/layout/hierarchy2"/>
    <dgm:cxn modelId="{B6A90795-F23E-4909-A9FC-1060B5BB5E66}" type="presParOf" srcId="{8F7E27DA-25F1-42EA-9FD6-E1BC0F1DBF34}" destId="{93DF6EAB-A30A-4C4D-940D-1C4542C0C964}" srcOrd="1" destOrd="0" presId="urn:microsoft.com/office/officeart/2005/8/layout/hierarchy2"/>
    <dgm:cxn modelId="{C02B502B-0D5B-41BD-B292-F9A4B07717CE}" type="presParOf" srcId="{93DF6EAB-A30A-4C4D-940D-1C4542C0C964}" destId="{EE2B46AC-815C-44A7-A087-910E3BF238BE}" srcOrd="0" destOrd="0" presId="urn:microsoft.com/office/officeart/2005/8/layout/hierarchy2"/>
    <dgm:cxn modelId="{1817D4D3-5740-4139-A971-37BB812DBCF3}" type="presParOf" srcId="{93DF6EAB-A30A-4C4D-940D-1C4542C0C964}" destId="{C4F6FC7E-5B9A-4E22-A516-45F121B88F6F}" srcOrd="1" destOrd="0" presId="urn:microsoft.com/office/officeart/2005/8/layout/hierarchy2"/>
    <dgm:cxn modelId="{46D75567-C5E9-4A89-9218-31533112CD20}" type="presParOf" srcId="{8F7E27DA-25F1-42EA-9FD6-E1BC0F1DBF34}" destId="{03D9D007-129C-4AA0-9864-905F1448CCCF}" srcOrd="2" destOrd="0" presId="urn:microsoft.com/office/officeart/2005/8/layout/hierarchy2"/>
    <dgm:cxn modelId="{98EDDBB6-460E-40A9-A608-8315DEF21D93}" type="presParOf" srcId="{03D9D007-129C-4AA0-9864-905F1448CCCF}" destId="{D815FE28-4C5D-4F50-BBD9-64D05065A923}" srcOrd="0" destOrd="0" presId="urn:microsoft.com/office/officeart/2005/8/layout/hierarchy2"/>
    <dgm:cxn modelId="{E0E225CD-ABCA-478E-BE68-1680DFA39F42}" type="presParOf" srcId="{8F7E27DA-25F1-42EA-9FD6-E1BC0F1DBF34}" destId="{7BE106F2-710A-450B-AC88-F201D9BDB859}" srcOrd="3" destOrd="0" presId="urn:microsoft.com/office/officeart/2005/8/layout/hierarchy2"/>
    <dgm:cxn modelId="{2DFCBD8F-9B88-46AD-91AF-7031FCF088C9}" type="presParOf" srcId="{7BE106F2-710A-450B-AC88-F201D9BDB859}" destId="{16534466-FCD3-499B-8116-F7F07316CDD9}" srcOrd="0" destOrd="0" presId="urn:microsoft.com/office/officeart/2005/8/layout/hierarchy2"/>
    <dgm:cxn modelId="{248114BB-16BB-473A-A568-BE82B4612BBE}" type="presParOf" srcId="{7BE106F2-710A-450B-AC88-F201D9BDB859}" destId="{F9E20BB9-3F6B-4BBF-83D8-1A2BC944CA96}" srcOrd="1" destOrd="0" presId="urn:microsoft.com/office/officeart/2005/8/layout/hierarchy2"/>
  </dgm:cxnLst>
  <dgm:bg>
    <a:effectLst>
      <a:glow rad="101600">
        <a:schemeClr val="accent3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EBF08-D581-4EB9-8017-AC32122D7936}" type="doc">
      <dgm:prSet loTypeId="urn:microsoft.com/office/officeart/2005/8/layout/equation2" loCatId="process" qsTypeId="urn:microsoft.com/office/officeart/2005/8/quickstyle/3d9" qsCatId="3D" csTypeId="urn:microsoft.com/office/officeart/2005/8/colors/colorful5" csCatId="colorful" phldr="1"/>
      <dgm:spPr/>
    </dgm:pt>
    <dgm:pt modelId="{960F1ABA-245C-470B-AA6B-74162E06FB9B}">
      <dgm:prSet phldrT="[Текст]"/>
      <dgm:spPr/>
      <dgm:t>
        <a:bodyPr/>
        <a:lstStyle/>
        <a:p>
          <a:r>
            <a:rPr lang="uk-UA" b="1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Загальний фонд – 24612,8 </a:t>
          </a:r>
          <a:r>
            <a:rPr lang="uk-UA" b="1" cap="none" spc="0" dirty="0" err="1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тис.грн</a:t>
          </a:r>
          <a:r>
            <a:rPr lang="uk-UA" b="1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.</a:t>
          </a:r>
          <a:endParaRPr lang="uk-UA" b="1" cap="none" spc="0" dirty="0">
            <a:ln w="24500" cmpd="dbl">
              <a:prstDash val="solid"/>
              <a:miter lim="800000"/>
            </a:ln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C3813476-0EFE-466D-95FB-0D59ABA85D3E}" type="parTrans" cxnId="{E24C42FB-88CD-4F41-AEFB-82BC3BD7A9D3}">
      <dgm:prSet/>
      <dgm:spPr/>
      <dgm:t>
        <a:bodyPr/>
        <a:lstStyle/>
        <a:p>
          <a:endParaRPr lang="uk-UA" b="1"/>
        </a:p>
      </dgm:t>
    </dgm:pt>
    <dgm:pt modelId="{9CF4E2C6-A5F5-4AE9-8462-65E7A2E5C9EE}" type="sibTrans" cxnId="{E24C42FB-88CD-4F41-AEFB-82BC3BD7A9D3}">
      <dgm:prSet/>
      <dgm:spPr/>
      <dgm:t>
        <a:bodyPr/>
        <a:lstStyle/>
        <a:p>
          <a:endParaRPr lang="uk-UA" b="1"/>
        </a:p>
      </dgm:t>
    </dgm:pt>
    <dgm:pt modelId="{058C4EA2-91FA-4AEB-A485-CD62F425CC96}">
      <dgm:prSet phldrT="[Текст]"/>
      <dgm:spPr/>
      <dgm:t>
        <a:bodyPr/>
        <a:lstStyle/>
        <a:p>
          <a:r>
            <a:rPr lang="uk-UA" b="1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Спеціальний </a:t>
          </a:r>
          <a:r>
            <a:rPr lang="uk-UA" b="1" cap="none" spc="0" dirty="0" err="1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фонд-</a:t>
          </a:r>
          <a:r>
            <a:rPr lang="uk-UA" b="1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 1022,8 </a:t>
          </a:r>
          <a:r>
            <a:rPr lang="uk-UA" b="1" cap="none" spc="0" dirty="0" err="1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тис.грн</a:t>
          </a:r>
          <a:r>
            <a:rPr lang="uk-UA" b="1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.</a:t>
          </a:r>
          <a:endParaRPr lang="uk-UA" b="1" cap="none" spc="0" dirty="0">
            <a:ln w="24500" cmpd="dbl">
              <a:prstDash val="solid"/>
              <a:miter lim="800000"/>
            </a:ln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CABB14B5-8CE6-4C56-A49D-51664BCD47C8}" type="parTrans" cxnId="{73B21FAB-EA5D-4298-B95B-5D049A49789C}">
      <dgm:prSet/>
      <dgm:spPr/>
      <dgm:t>
        <a:bodyPr/>
        <a:lstStyle/>
        <a:p>
          <a:endParaRPr lang="uk-UA" b="1"/>
        </a:p>
      </dgm:t>
    </dgm:pt>
    <dgm:pt modelId="{A432910B-60E0-493D-BCFA-4E2348087F49}" type="sibTrans" cxnId="{73B21FAB-EA5D-4298-B95B-5D049A49789C}">
      <dgm:prSet/>
      <dgm:spPr/>
      <dgm:t>
        <a:bodyPr/>
        <a:lstStyle/>
        <a:p>
          <a:endParaRPr lang="uk-UA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84EC23FA-4873-420B-976D-469649CBAC77}">
      <dgm:prSet phldrT="[Текст]"/>
      <dgm:spPr/>
      <dgm:t>
        <a:bodyPr/>
        <a:lstStyle/>
        <a:p>
          <a:r>
            <a:rPr lang="uk-UA" b="1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Всього видатків – 25635,6 </a:t>
          </a:r>
          <a:r>
            <a:rPr lang="uk-UA" b="1" cap="none" spc="0" dirty="0" err="1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тис.грн</a:t>
          </a:r>
          <a:r>
            <a:rPr lang="uk-UA" b="1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. </a:t>
          </a:r>
          <a:endParaRPr lang="uk-UA" b="1" cap="none" spc="0" dirty="0">
            <a:ln w="24500" cmpd="dbl">
              <a:prstDash val="solid"/>
              <a:miter lim="800000"/>
            </a:ln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DD27DC17-3952-43FB-B467-DD6E28E9E125}" type="parTrans" cxnId="{9376A981-BB3C-489F-BFE0-0CCA10D41F39}">
      <dgm:prSet/>
      <dgm:spPr/>
      <dgm:t>
        <a:bodyPr/>
        <a:lstStyle/>
        <a:p>
          <a:endParaRPr lang="uk-UA" b="1"/>
        </a:p>
      </dgm:t>
    </dgm:pt>
    <dgm:pt modelId="{1ADF73E6-2B31-4E15-8910-CC8467B0073A}" type="sibTrans" cxnId="{9376A981-BB3C-489F-BFE0-0CCA10D41F39}">
      <dgm:prSet/>
      <dgm:spPr/>
      <dgm:t>
        <a:bodyPr/>
        <a:lstStyle/>
        <a:p>
          <a:endParaRPr lang="uk-UA" b="1"/>
        </a:p>
      </dgm:t>
    </dgm:pt>
    <dgm:pt modelId="{BB0610BD-F199-4FAA-9FFE-048649290DF9}" type="pres">
      <dgm:prSet presAssocID="{D09EBF08-D581-4EB9-8017-AC32122D7936}" presName="Name0" presStyleCnt="0">
        <dgm:presLayoutVars>
          <dgm:dir/>
          <dgm:resizeHandles val="exact"/>
        </dgm:presLayoutVars>
      </dgm:prSet>
      <dgm:spPr/>
    </dgm:pt>
    <dgm:pt modelId="{77C48D0F-02B6-4346-B670-17A67C0DC422}" type="pres">
      <dgm:prSet presAssocID="{D09EBF08-D581-4EB9-8017-AC32122D7936}" presName="vNodes" presStyleCnt="0"/>
      <dgm:spPr/>
    </dgm:pt>
    <dgm:pt modelId="{0DDF6EFC-195A-40F9-AB4C-DB1601691CA2}" type="pres">
      <dgm:prSet presAssocID="{960F1ABA-245C-470B-AA6B-74162E06FB9B}" presName="node" presStyleLbl="node1" presStyleIdx="0" presStyleCnt="3" custLinFactNeighborX="3768" custLinFactNeighborY="-3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59EAA1-EDBC-40F7-BE34-A1F7296059D4}" type="pres">
      <dgm:prSet presAssocID="{9CF4E2C6-A5F5-4AE9-8462-65E7A2E5C9EE}" presName="spacerT" presStyleCnt="0"/>
      <dgm:spPr/>
    </dgm:pt>
    <dgm:pt modelId="{CEB77029-0AD8-4268-B229-09E63FF8F7C0}" type="pres">
      <dgm:prSet presAssocID="{9CF4E2C6-A5F5-4AE9-8462-65E7A2E5C9EE}" presName="sibTrans" presStyleLbl="sibTrans2D1" presStyleIdx="0" presStyleCnt="2"/>
      <dgm:spPr/>
      <dgm:t>
        <a:bodyPr/>
        <a:lstStyle/>
        <a:p>
          <a:endParaRPr lang="uk-UA"/>
        </a:p>
      </dgm:t>
    </dgm:pt>
    <dgm:pt modelId="{794AF256-1811-486A-97F7-AE0E4572D209}" type="pres">
      <dgm:prSet presAssocID="{9CF4E2C6-A5F5-4AE9-8462-65E7A2E5C9EE}" presName="spacerB" presStyleCnt="0"/>
      <dgm:spPr/>
    </dgm:pt>
    <dgm:pt modelId="{10487B75-5316-40D8-871A-6419A6BB1130}" type="pres">
      <dgm:prSet presAssocID="{058C4EA2-91FA-4AEB-A485-CD62F425CC9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6B7286-5DCC-4E55-A616-7900F5EFE5D7}" type="pres">
      <dgm:prSet presAssocID="{D09EBF08-D581-4EB9-8017-AC32122D7936}" presName="sibTransLast" presStyleLbl="sibTrans2D1" presStyleIdx="1" presStyleCnt="2"/>
      <dgm:spPr/>
      <dgm:t>
        <a:bodyPr/>
        <a:lstStyle/>
        <a:p>
          <a:endParaRPr lang="uk-UA"/>
        </a:p>
      </dgm:t>
    </dgm:pt>
    <dgm:pt modelId="{57B7B514-6D39-4A70-8537-269AD8191CC6}" type="pres">
      <dgm:prSet presAssocID="{D09EBF08-D581-4EB9-8017-AC32122D7936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73EC0A2B-EE79-4F80-938A-284055C37C3D}" type="pres">
      <dgm:prSet presAssocID="{D09EBF08-D581-4EB9-8017-AC32122D7936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779E4C-8433-4B3B-AD2B-896C2F29F352}" type="presOf" srcId="{058C4EA2-91FA-4AEB-A485-CD62F425CC96}" destId="{10487B75-5316-40D8-871A-6419A6BB1130}" srcOrd="0" destOrd="0" presId="urn:microsoft.com/office/officeart/2005/8/layout/equation2"/>
    <dgm:cxn modelId="{73B21FAB-EA5D-4298-B95B-5D049A49789C}" srcId="{D09EBF08-D581-4EB9-8017-AC32122D7936}" destId="{058C4EA2-91FA-4AEB-A485-CD62F425CC96}" srcOrd="1" destOrd="0" parTransId="{CABB14B5-8CE6-4C56-A49D-51664BCD47C8}" sibTransId="{A432910B-60E0-493D-BCFA-4E2348087F49}"/>
    <dgm:cxn modelId="{9376A981-BB3C-489F-BFE0-0CCA10D41F39}" srcId="{D09EBF08-D581-4EB9-8017-AC32122D7936}" destId="{84EC23FA-4873-420B-976D-469649CBAC77}" srcOrd="2" destOrd="0" parTransId="{DD27DC17-3952-43FB-B467-DD6E28E9E125}" sibTransId="{1ADF73E6-2B31-4E15-8910-CC8467B0073A}"/>
    <dgm:cxn modelId="{97D853A3-66B9-465B-94B0-0E6F715ED728}" type="presOf" srcId="{84EC23FA-4873-420B-976D-469649CBAC77}" destId="{73EC0A2B-EE79-4F80-938A-284055C37C3D}" srcOrd="0" destOrd="0" presId="urn:microsoft.com/office/officeart/2005/8/layout/equation2"/>
    <dgm:cxn modelId="{31CE9695-752E-4078-A09C-4F2A7D1047D0}" type="presOf" srcId="{960F1ABA-245C-470B-AA6B-74162E06FB9B}" destId="{0DDF6EFC-195A-40F9-AB4C-DB1601691CA2}" srcOrd="0" destOrd="0" presId="urn:microsoft.com/office/officeart/2005/8/layout/equation2"/>
    <dgm:cxn modelId="{E24C42FB-88CD-4F41-AEFB-82BC3BD7A9D3}" srcId="{D09EBF08-D581-4EB9-8017-AC32122D7936}" destId="{960F1ABA-245C-470B-AA6B-74162E06FB9B}" srcOrd="0" destOrd="0" parTransId="{C3813476-0EFE-466D-95FB-0D59ABA85D3E}" sibTransId="{9CF4E2C6-A5F5-4AE9-8462-65E7A2E5C9EE}"/>
    <dgm:cxn modelId="{3D6BA488-ED51-4B29-90CE-9D4062D439BD}" type="presOf" srcId="{9CF4E2C6-A5F5-4AE9-8462-65E7A2E5C9EE}" destId="{CEB77029-0AD8-4268-B229-09E63FF8F7C0}" srcOrd="0" destOrd="0" presId="urn:microsoft.com/office/officeart/2005/8/layout/equation2"/>
    <dgm:cxn modelId="{FB1F3747-E902-4A57-8AC0-D78CF2498684}" type="presOf" srcId="{D09EBF08-D581-4EB9-8017-AC32122D7936}" destId="{BB0610BD-F199-4FAA-9FFE-048649290DF9}" srcOrd="0" destOrd="0" presId="urn:microsoft.com/office/officeart/2005/8/layout/equation2"/>
    <dgm:cxn modelId="{460692A1-FD72-4C0C-8BEB-32FD29CB2DC3}" type="presOf" srcId="{A432910B-60E0-493D-BCFA-4E2348087F49}" destId="{DE6B7286-5DCC-4E55-A616-7900F5EFE5D7}" srcOrd="0" destOrd="0" presId="urn:microsoft.com/office/officeart/2005/8/layout/equation2"/>
    <dgm:cxn modelId="{4BFCF027-91E4-44B7-A1E3-C6AB4145A09B}" type="presOf" srcId="{A432910B-60E0-493D-BCFA-4E2348087F49}" destId="{57B7B514-6D39-4A70-8537-269AD8191CC6}" srcOrd="1" destOrd="0" presId="urn:microsoft.com/office/officeart/2005/8/layout/equation2"/>
    <dgm:cxn modelId="{9D61181B-5F06-40A3-B71B-3F9B053C2358}" type="presParOf" srcId="{BB0610BD-F199-4FAA-9FFE-048649290DF9}" destId="{77C48D0F-02B6-4346-B670-17A67C0DC422}" srcOrd="0" destOrd="0" presId="urn:microsoft.com/office/officeart/2005/8/layout/equation2"/>
    <dgm:cxn modelId="{07FA1E21-D0D8-4C72-BE60-0E223D601D2D}" type="presParOf" srcId="{77C48D0F-02B6-4346-B670-17A67C0DC422}" destId="{0DDF6EFC-195A-40F9-AB4C-DB1601691CA2}" srcOrd="0" destOrd="0" presId="urn:microsoft.com/office/officeart/2005/8/layout/equation2"/>
    <dgm:cxn modelId="{30CDA8A5-8CEB-41CF-A350-2EA14108EE23}" type="presParOf" srcId="{77C48D0F-02B6-4346-B670-17A67C0DC422}" destId="{DD59EAA1-EDBC-40F7-BE34-A1F7296059D4}" srcOrd="1" destOrd="0" presId="urn:microsoft.com/office/officeart/2005/8/layout/equation2"/>
    <dgm:cxn modelId="{08F9F160-EEFE-46FA-BE64-B4C1EF574823}" type="presParOf" srcId="{77C48D0F-02B6-4346-B670-17A67C0DC422}" destId="{CEB77029-0AD8-4268-B229-09E63FF8F7C0}" srcOrd="2" destOrd="0" presId="urn:microsoft.com/office/officeart/2005/8/layout/equation2"/>
    <dgm:cxn modelId="{F0F06F89-1093-4BAE-AE3B-3A83201BC115}" type="presParOf" srcId="{77C48D0F-02B6-4346-B670-17A67C0DC422}" destId="{794AF256-1811-486A-97F7-AE0E4572D209}" srcOrd="3" destOrd="0" presId="urn:microsoft.com/office/officeart/2005/8/layout/equation2"/>
    <dgm:cxn modelId="{551842E4-6052-4F22-805A-EE8F407B736A}" type="presParOf" srcId="{77C48D0F-02B6-4346-B670-17A67C0DC422}" destId="{10487B75-5316-40D8-871A-6419A6BB1130}" srcOrd="4" destOrd="0" presId="urn:microsoft.com/office/officeart/2005/8/layout/equation2"/>
    <dgm:cxn modelId="{0D44AF9F-AD63-458E-B7F1-5A675BF28D41}" type="presParOf" srcId="{BB0610BD-F199-4FAA-9FFE-048649290DF9}" destId="{DE6B7286-5DCC-4E55-A616-7900F5EFE5D7}" srcOrd="1" destOrd="0" presId="urn:microsoft.com/office/officeart/2005/8/layout/equation2"/>
    <dgm:cxn modelId="{CB8C0AC9-F96F-444C-9D38-A79B027C18B6}" type="presParOf" srcId="{DE6B7286-5DCC-4E55-A616-7900F5EFE5D7}" destId="{57B7B514-6D39-4A70-8537-269AD8191CC6}" srcOrd="0" destOrd="0" presId="urn:microsoft.com/office/officeart/2005/8/layout/equation2"/>
    <dgm:cxn modelId="{32D18D1A-FD80-4E0D-A7E1-AC6C4AC055AA}" type="presParOf" srcId="{BB0610BD-F199-4FAA-9FFE-048649290DF9}" destId="{73EC0A2B-EE79-4F80-938A-284055C37C3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91B4A1-5B35-4386-9458-7AC6E2E37786}" type="doc">
      <dgm:prSet loTypeId="urn:microsoft.com/office/officeart/2008/layout/HorizontalMultiLevelHierarchy" loCatId="hierarchy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828C0893-5C41-4952-A1CB-3992E21E0B11}">
      <dgm:prSet phldrT="[Текст]" custT="1"/>
      <dgm:spPr/>
      <dgm:t>
        <a:bodyPr/>
        <a:lstStyle/>
        <a:p>
          <a:r>
            <a:rPr lang="uk-UA" sz="25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Інша діяльність                                245,1тис.грн.</a:t>
          </a:r>
          <a:endParaRPr lang="uk-UA" sz="25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</a:endParaRPr>
        </a:p>
      </dgm:t>
    </dgm:pt>
    <dgm:pt modelId="{AAB142D6-4869-4A3D-B5A5-B1E54DD0B8B7}" type="parTrans" cxnId="{C3B0A390-4D06-4148-A810-2451CE6EB28C}">
      <dgm:prSet/>
      <dgm:spPr/>
      <dgm:t>
        <a:bodyPr/>
        <a:lstStyle/>
        <a:p>
          <a:endParaRPr lang="uk-UA" sz="2500">
            <a:latin typeface="Arial Black" pitchFamily="34" charset="0"/>
          </a:endParaRPr>
        </a:p>
      </dgm:t>
    </dgm:pt>
    <dgm:pt modelId="{B7C9CEC0-B8EC-4F8C-99DE-F9B5A26AACFD}" type="sibTrans" cxnId="{C3B0A390-4D06-4148-A810-2451CE6EB28C}">
      <dgm:prSet/>
      <dgm:spPr/>
      <dgm:t>
        <a:bodyPr/>
        <a:lstStyle/>
        <a:p>
          <a:endParaRPr lang="uk-UA" sz="2500">
            <a:latin typeface="Arial Black" pitchFamily="34" charset="0"/>
          </a:endParaRPr>
        </a:p>
      </dgm:t>
    </dgm:pt>
    <dgm:pt modelId="{8D3A6B80-A895-44F2-AB4F-C4ED9BC8610A}">
      <dgm:prSet phldrT="[Текст]" custT="1"/>
      <dgm:spPr/>
      <dgm:t>
        <a:bodyPr/>
        <a:lstStyle/>
        <a:p>
          <a:r>
            <a:rPr lang="uk-UA" sz="25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Місцева пожежна охорона           </a:t>
          </a:r>
        </a:p>
        <a:p>
          <a:r>
            <a:rPr lang="uk-UA" sz="25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235,7 </a:t>
          </a:r>
          <a:r>
            <a:rPr lang="uk-UA" sz="2500" b="1" cap="none" spc="0" dirty="0" err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тис.грн</a:t>
          </a:r>
          <a:r>
            <a:rPr lang="uk-UA" sz="25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.</a:t>
          </a:r>
          <a:endParaRPr lang="uk-UA" sz="25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</a:endParaRPr>
        </a:p>
      </dgm:t>
    </dgm:pt>
    <dgm:pt modelId="{3B8C8B3F-2893-475F-9996-B993B64C5078}" type="parTrans" cxnId="{ED1EE769-6EAE-41B5-BC91-784620335F93}">
      <dgm:prSet custT="1"/>
      <dgm:spPr/>
      <dgm:t>
        <a:bodyPr/>
        <a:lstStyle/>
        <a:p>
          <a:endParaRPr lang="uk-UA" sz="2500">
            <a:latin typeface="Arial Black" pitchFamily="34" charset="0"/>
          </a:endParaRPr>
        </a:p>
      </dgm:t>
    </dgm:pt>
    <dgm:pt modelId="{9319DD54-CED0-4E1A-87EF-BDE6DFF6BDA1}" type="sibTrans" cxnId="{ED1EE769-6EAE-41B5-BC91-784620335F93}">
      <dgm:prSet/>
      <dgm:spPr/>
      <dgm:t>
        <a:bodyPr/>
        <a:lstStyle/>
        <a:p>
          <a:endParaRPr lang="uk-UA" sz="2500">
            <a:latin typeface="Arial Black" pitchFamily="34" charset="0"/>
          </a:endParaRPr>
        </a:p>
      </dgm:t>
    </dgm:pt>
    <dgm:pt modelId="{B531D1DA-CADC-4AED-A29E-3FBB4E8596B9}">
      <dgm:prSet phldrT="[Текст]" custT="1"/>
      <dgm:spPr/>
      <dgm:t>
        <a:bodyPr/>
        <a:lstStyle/>
        <a:p>
          <a:r>
            <a:rPr lang="uk-UA" sz="25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Громадський порядок та безпека -9,4</a:t>
          </a:r>
        </a:p>
        <a:p>
          <a:r>
            <a:rPr lang="uk-UA" sz="25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 </a:t>
          </a:r>
          <a:r>
            <a:rPr lang="uk-UA" sz="2500" b="1" cap="none" spc="0" dirty="0" err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тис.грн</a:t>
          </a:r>
          <a:r>
            <a:rPr lang="uk-UA" sz="25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.</a:t>
          </a:r>
          <a:endParaRPr lang="uk-UA" sz="25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</a:endParaRPr>
        </a:p>
      </dgm:t>
    </dgm:pt>
    <dgm:pt modelId="{74537038-89A7-42DC-B57D-C398522FDB54}" type="parTrans" cxnId="{FD73B0D8-CFE0-4888-928C-AAD0A148CEF1}">
      <dgm:prSet custT="1"/>
      <dgm:spPr/>
      <dgm:t>
        <a:bodyPr/>
        <a:lstStyle/>
        <a:p>
          <a:endParaRPr lang="uk-UA" sz="2500">
            <a:latin typeface="Arial Black" pitchFamily="34" charset="0"/>
          </a:endParaRPr>
        </a:p>
      </dgm:t>
    </dgm:pt>
    <dgm:pt modelId="{9BDE9B56-EACF-4028-BF05-4E150EE8DDB0}" type="sibTrans" cxnId="{FD73B0D8-CFE0-4888-928C-AAD0A148CEF1}">
      <dgm:prSet/>
      <dgm:spPr/>
      <dgm:t>
        <a:bodyPr/>
        <a:lstStyle/>
        <a:p>
          <a:endParaRPr lang="uk-UA" sz="2500">
            <a:latin typeface="Arial Black" pitchFamily="34" charset="0"/>
          </a:endParaRPr>
        </a:p>
      </dgm:t>
    </dgm:pt>
    <dgm:pt modelId="{9F8A2736-6B46-4FF2-87BC-D1A86E52FF49}" type="pres">
      <dgm:prSet presAssocID="{B191B4A1-5B35-4386-9458-7AC6E2E3778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76BA582-868D-4B01-B084-8EA7500670AB}" type="pres">
      <dgm:prSet presAssocID="{828C0893-5C41-4952-A1CB-3992E21E0B11}" presName="root1" presStyleCnt="0"/>
      <dgm:spPr/>
      <dgm:t>
        <a:bodyPr/>
        <a:lstStyle/>
        <a:p>
          <a:endParaRPr lang="uk-UA"/>
        </a:p>
      </dgm:t>
    </dgm:pt>
    <dgm:pt modelId="{F2A6B49F-E5D0-4937-B2A5-7F40D0666ECF}" type="pres">
      <dgm:prSet presAssocID="{828C0893-5C41-4952-A1CB-3992E21E0B1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D88E7B9-B4DE-4F09-BA53-6EA4E87F4A14}" type="pres">
      <dgm:prSet presAssocID="{828C0893-5C41-4952-A1CB-3992E21E0B11}" presName="level2hierChild" presStyleCnt="0"/>
      <dgm:spPr/>
      <dgm:t>
        <a:bodyPr/>
        <a:lstStyle/>
        <a:p>
          <a:endParaRPr lang="uk-UA"/>
        </a:p>
      </dgm:t>
    </dgm:pt>
    <dgm:pt modelId="{23C89877-C297-4D4C-B4C6-2D174625B755}" type="pres">
      <dgm:prSet presAssocID="{3B8C8B3F-2893-475F-9996-B993B64C5078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FBE34A72-BC19-4043-BD03-FFE5E84495E6}" type="pres">
      <dgm:prSet presAssocID="{3B8C8B3F-2893-475F-9996-B993B64C5078}" presName="connTx" presStyleLbl="parChTrans1D2" presStyleIdx="0" presStyleCnt="2"/>
      <dgm:spPr/>
      <dgm:t>
        <a:bodyPr/>
        <a:lstStyle/>
        <a:p>
          <a:endParaRPr lang="uk-UA"/>
        </a:p>
      </dgm:t>
    </dgm:pt>
    <dgm:pt modelId="{36D647EC-2113-4010-97CC-480AF243F553}" type="pres">
      <dgm:prSet presAssocID="{8D3A6B80-A895-44F2-AB4F-C4ED9BC8610A}" presName="root2" presStyleCnt="0"/>
      <dgm:spPr/>
      <dgm:t>
        <a:bodyPr/>
        <a:lstStyle/>
        <a:p>
          <a:endParaRPr lang="uk-UA"/>
        </a:p>
      </dgm:t>
    </dgm:pt>
    <dgm:pt modelId="{7F7BBC6E-EC42-4FBB-91D2-6D5E52F514C1}" type="pres">
      <dgm:prSet presAssocID="{8D3A6B80-A895-44F2-AB4F-C4ED9BC8610A}" presName="LevelTwoTextNode" presStyleLbl="node2" presStyleIdx="0" presStyleCnt="2" custScaleX="118889" custScaleY="14181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B04C7FC-F37A-49CF-8243-CFEE6F09E0D6}" type="pres">
      <dgm:prSet presAssocID="{8D3A6B80-A895-44F2-AB4F-C4ED9BC8610A}" presName="level3hierChild" presStyleCnt="0"/>
      <dgm:spPr/>
      <dgm:t>
        <a:bodyPr/>
        <a:lstStyle/>
        <a:p>
          <a:endParaRPr lang="uk-UA"/>
        </a:p>
      </dgm:t>
    </dgm:pt>
    <dgm:pt modelId="{C1D0E792-BAFF-4270-BC85-13E633769751}" type="pres">
      <dgm:prSet presAssocID="{74537038-89A7-42DC-B57D-C398522FDB54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510E4EB4-3D96-4313-882F-870FA26C9A17}" type="pres">
      <dgm:prSet presAssocID="{74537038-89A7-42DC-B57D-C398522FDB54}" presName="connTx" presStyleLbl="parChTrans1D2" presStyleIdx="1" presStyleCnt="2"/>
      <dgm:spPr/>
      <dgm:t>
        <a:bodyPr/>
        <a:lstStyle/>
        <a:p>
          <a:endParaRPr lang="uk-UA"/>
        </a:p>
      </dgm:t>
    </dgm:pt>
    <dgm:pt modelId="{AB43B448-F1B8-4BE6-AC09-B4A95E257FF1}" type="pres">
      <dgm:prSet presAssocID="{B531D1DA-CADC-4AED-A29E-3FBB4E8596B9}" presName="root2" presStyleCnt="0"/>
      <dgm:spPr/>
      <dgm:t>
        <a:bodyPr/>
        <a:lstStyle/>
        <a:p>
          <a:endParaRPr lang="uk-UA"/>
        </a:p>
      </dgm:t>
    </dgm:pt>
    <dgm:pt modelId="{6F6F6BE8-03BF-422F-8656-AC953B2ECAE3}" type="pres">
      <dgm:prSet presAssocID="{B531D1DA-CADC-4AED-A29E-3FBB4E8596B9}" presName="LevelTwoTextNode" presStyleLbl="node2" presStyleIdx="1" presStyleCnt="2" custScaleX="170093" custScaleY="187720" custLinFactNeighborX="-220" custLinFactNeighborY="-9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7E04784-2D7F-46C1-BF92-31F8257A5579}" type="pres">
      <dgm:prSet presAssocID="{B531D1DA-CADC-4AED-A29E-3FBB4E8596B9}" presName="level3hierChild" presStyleCnt="0"/>
      <dgm:spPr/>
      <dgm:t>
        <a:bodyPr/>
        <a:lstStyle/>
        <a:p>
          <a:endParaRPr lang="uk-UA"/>
        </a:p>
      </dgm:t>
    </dgm:pt>
  </dgm:ptLst>
  <dgm:cxnLst>
    <dgm:cxn modelId="{E53BB31E-6ABC-49D8-9227-9D02D8C16AB2}" type="presOf" srcId="{B531D1DA-CADC-4AED-A29E-3FBB4E8596B9}" destId="{6F6F6BE8-03BF-422F-8656-AC953B2ECAE3}" srcOrd="0" destOrd="0" presId="urn:microsoft.com/office/officeart/2008/layout/HorizontalMultiLevelHierarchy"/>
    <dgm:cxn modelId="{ED1EE769-6EAE-41B5-BC91-784620335F93}" srcId="{828C0893-5C41-4952-A1CB-3992E21E0B11}" destId="{8D3A6B80-A895-44F2-AB4F-C4ED9BC8610A}" srcOrd="0" destOrd="0" parTransId="{3B8C8B3F-2893-475F-9996-B993B64C5078}" sibTransId="{9319DD54-CED0-4E1A-87EF-BDE6DFF6BDA1}"/>
    <dgm:cxn modelId="{196B08EC-802D-4D80-B985-94C7AA16C150}" type="presOf" srcId="{B191B4A1-5B35-4386-9458-7AC6E2E37786}" destId="{9F8A2736-6B46-4FF2-87BC-D1A86E52FF49}" srcOrd="0" destOrd="0" presId="urn:microsoft.com/office/officeart/2008/layout/HorizontalMultiLevelHierarchy"/>
    <dgm:cxn modelId="{741718AD-583A-4F1E-B4DB-17F2B29FA046}" type="presOf" srcId="{74537038-89A7-42DC-B57D-C398522FDB54}" destId="{510E4EB4-3D96-4313-882F-870FA26C9A17}" srcOrd="1" destOrd="0" presId="urn:microsoft.com/office/officeart/2008/layout/HorizontalMultiLevelHierarchy"/>
    <dgm:cxn modelId="{FD73B0D8-CFE0-4888-928C-AAD0A148CEF1}" srcId="{828C0893-5C41-4952-A1CB-3992E21E0B11}" destId="{B531D1DA-CADC-4AED-A29E-3FBB4E8596B9}" srcOrd="1" destOrd="0" parTransId="{74537038-89A7-42DC-B57D-C398522FDB54}" sibTransId="{9BDE9B56-EACF-4028-BF05-4E150EE8DDB0}"/>
    <dgm:cxn modelId="{5A1A6EAC-F309-4EC8-B7B2-60AC0D07AC17}" type="presOf" srcId="{3B8C8B3F-2893-475F-9996-B993B64C5078}" destId="{FBE34A72-BC19-4043-BD03-FFE5E84495E6}" srcOrd="1" destOrd="0" presId="urn:microsoft.com/office/officeart/2008/layout/HorizontalMultiLevelHierarchy"/>
    <dgm:cxn modelId="{29105216-5FB9-4928-8803-4942CE309C3B}" type="presOf" srcId="{74537038-89A7-42DC-B57D-C398522FDB54}" destId="{C1D0E792-BAFF-4270-BC85-13E633769751}" srcOrd="0" destOrd="0" presId="urn:microsoft.com/office/officeart/2008/layout/HorizontalMultiLevelHierarchy"/>
    <dgm:cxn modelId="{0F2EE8D3-89CD-4A7B-87EE-11E91764C1D5}" type="presOf" srcId="{828C0893-5C41-4952-A1CB-3992E21E0B11}" destId="{F2A6B49F-E5D0-4937-B2A5-7F40D0666ECF}" srcOrd="0" destOrd="0" presId="urn:microsoft.com/office/officeart/2008/layout/HorizontalMultiLevelHierarchy"/>
    <dgm:cxn modelId="{AAD18A61-C39B-4DC3-9533-924D37D6FB55}" type="presOf" srcId="{8D3A6B80-A895-44F2-AB4F-C4ED9BC8610A}" destId="{7F7BBC6E-EC42-4FBB-91D2-6D5E52F514C1}" srcOrd="0" destOrd="0" presId="urn:microsoft.com/office/officeart/2008/layout/HorizontalMultiLevelHierarchy"/>
    <dgm:cxn modelId="{C3B0A390-4D06-4148-A810-2451CE6EB28C}" srcId="{B191B4A1-5B35-4386-9458-7AC6E2E37786}" destId="{828C0893-5C41-4952-A1CB-3992E21E0B11}" srcOrd="0" destOrd="0" parTransId="{AAB142D6-4869-4A3D-B5A5-B1E54DD0B8B7}" sibTransId="{B7C9CEC0-B8EC-4F8C-99DE-F9B5A26AACFD}"/>
    <dgm:cxn modelId="{7A9A08F3-09F8-402D-8203-70401DFE559F}" type="presOf" srcId="{3B8C8B3F-2893-475F-9996-B993B64C5078}" destId="{23C89877-C297-4D4C-B4C6-2D174625B755}" srcOrd="0" destOrd="0" presId="urn:microsoft.com/office/officeart/2008/layout/HorizontalMultiLevelHierarchy"/>
    <dgm:cxn modelId="{E9244FFF-98E2-497A-A574-77F99327AE88}" type="presParOf" srcId="{9F8A2736-6B46-4FF2-87BC-D1A86E52FF49}" destId="{C76BA582-868D-4B01-B084-8EA7500670AB}" srcOrd="0" destOrd="0" presId="urn:microsoft.com/office/officeart/2008/layout/HorizontalMultiLevelHierarchy"/>
    <dgm:cxn modelId="{3BA73DA8-1FDD-42BC-8F4E-D87EDF6407EE}" type="presParOf" srcId="{C76BA582-868D-4B01-B084-8EA7500670AB}" destId="{F2A6B49F-E5D0-4937-B2A5-7F40D0666ECF}" srcOrd="0" destOrd="0" presId="urn:microsoft.com/office/officeart/2008/layout/HorizontalMultiLevelHierarchy"/>
    <dgm:cxn modelId="{DF62DB78-77BE-47C8-86C4-64DB4BABBEC5}" type="presParOf" srcId="{C76BA582-868D-4B01-B084-8EA7500670AB}" destId="{4D88E7B9-B4DE-4F09-BA53-6EA4E87F4A14}" srcOrd="1" destOrd="0" presId="urn:microsoft.com/office/officeart/2008/layout/HorizontalMultiLevelHierarchy"/>
    <dgm:cxn modelId="{12150682-27D9-4BBF-9A6A-56E516043558}" type="presParOf" srcId="{4D88E7B9-B4DE-4F09-BA53-6EA4E87F4A14}" destId="{23C89877-C297-4D4C-B4C6-2D174625B755}" srcOrd="0" destOrd="0" presId="urn:microsoft.com/office/officeart/2008/layout/HorizontalMultiLevelHierarchy"/>
    <dgm:cxn modelId="{D10F2D62-E489-485A-B93A-8DDD063DCDAB}" type="presParOf" srcId="{23C89877-C297-4D4C-B4C6-2D174625B755}" destId="{FBE34A72-BC19-4043-BD03-FFE5E84495E6}" srcOrd="0" destOrd="0" presId="urn:microsoft.com/office/officeart/2008/layout/HorizontalMultiLevelHierarchy"/>
    <dgm:cxn modelId="{2D46B201-0D71-46A6-83AA-83017FEC26C8}" type="presParOf" srcId="{4D88E7B9-B4DE-4F09-BA53-6EA4E87F4A14}" destId="{36D647EC-2113-4010-97CC-480AF243F553}" srcOrd="1" destOrd="0" presId="urn:microsoft.com/office/officeart/2008/layout/HorizontalMultiLevelHierarchy"/>
    <dgm:cxn modelId="{D3960C77-201F-472E-82C0-7C4F0D4A1AB3}" type="presParOf" srcId="{36D647EC-2113-4010-97CC-480AF243F553}" destId="{7F7BBC6E-EC42-4FBB-91D2-6D5E52F514C1}" srcOrd="0" destOrd="0" presId="urn:microsoft.com/office/officeart/2008/layout/HorizontalMultiLevelHierarchy"/>
    <dgm:cxn modelId="{6C09DE14-19A6-4592-904E-5738610FA756}" type="presParOf" srcId="{36D647EC-2113-4010-97CC-480AF243F553}" destId="{8B04C7FC-F37A-49CF-8243-CFEE6F09E0D6}" srcOrd="1" destOrd="0" presId="urn:microsoft.com/office/officeart/2008/layout/HorizontalMultiLevelHierarchy"/>
    <dgm:cxn modelId="{E93FF6B3-2D7C-4A63-83C7-8D47F24F7FFC}" type="presParOf" srcId="{4D88E7B9-B4DE-4F09-BA53-6EA4E87F4A14}" destId="{C1D0E792-BAFF-4270-BC85-13E633769751}" srcOrd="2" destOrd="0" presId="urn:microsoft.com/office/officeart/2008/layout/HorizontalMultiLevelHierarchy"/>
    <dgm:cxn modelId="{D7E55593-9B03-40B2-9A47-488426EEF16F}" type="presParOf" srcId="{C1D0E792-BAFF-4270-BC85-13E633769751}" destId="{510E4EB4-3D96-4313-882F-870FA26C9A17}" srcOrd="0" destOrd="0" presId="urn:microsoft.com/office/officeart/2008/layout/HorizontalMultiLevelHierarchy"/>
    <dgm:cxn modelId="{59A7B825-00A8-4DA0-9353-9F529FDD577A}" type="presParOf" srcId="{4D88E7B9-B4DE-4F09-BA53-6EA4E87F4A14}" destId="{AB43B448-F1B8-4BE6-AC09-B4A95E257FF1}" srcOrd="3" destOrd="0" presId="urn:microsoft.com/office/officeart/2008/layout/HorizontalMultiLevelHierarchy"/>
    <dgm:cxn modelId="{CD422861-AF8E-4B07-8F14-EAAEBCE9EB60}" type="presParOf" srcId="{AB43B448-F1B8-4BE6-AC09-B4A95E257FF1}" destId="{6F6F6BE8-03BF-422F-8656-AC953B2ECAE3}" srcOrd="0" destOrd="0" presId="urn:microsoft.com/office/officeart/2008/layout/HorizontalMultiLevelHierarchy"/>
    <dgm:cxn modelId="{AFEB7E9B-4B5C-4B78-8C6E-06A538E9DFEF}" type="presParOf" srcId="{AB43B448-F1B8-4BE6-AC09-B4A95E257FF1}" destId="{F7E04784-2D7F-46C1-BF92-31F8257A557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91B4A1-5B35-4386-9458-7AC6E2E37786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828C0893-5C41-4952-A1CB-3992E21E0B11}">
      <dgm:prSet phldrT="[Текст]" custT="1"/>
      <dgm:spPr/>
      <dgm:t>
        <a:bodyPr/>
        <a:lstStyle/>
        <a:p>
          <a:r>
            <a:rPr lang="uk-UA" sz="28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Економічна діяльність</a:t>
          </a:r>
        </a:p>
        <a:p>
          <a:r>
            <a:rPr lang="uk-UA" sz="28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192,6 </a:t>
          </a:r>
          <a:r>
            <a:rPr lang="uk-UA" sz="2800" b="1" cap="none" spc="0" dirty="0" err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тис.грн</a:t>
          </a:r>
          <a:r>
            <a:rPr lang="uk-UA" sz="28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.</a:t>
          </a:r>
          <a:endParaRPr lang="uk-UA" sz="28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AAB142D6-4869-4A3D-B5A5-B1E54DD0B8B7}" type="parTrans" cxnId="{C3B0A390-4D06-4148-A810-2451CE6EB28C}">
      <dgm:prSet/>
      <dgm:spPr/>
      <dgm:t>
        <a:bodyPr/>
        <a:lstStyle/>
        <a:p>
          <a:endParaRPr lang="uk-UA" sz="22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B7C9CEC0-B8EC-4F8C-99DE-F9B5A26AACFD}" type="sibTrans" cxnId="{C3B0A390-4D06-4148-A810-2451CE6EB28C}">
      <dgm:prSet/>
      <dgm:spPr/>
      <dgm:t>
        <a:bodyPr/>
        <a:lstStyle/>
        <a:p>
          <a:endParaRPr lang="uk-UA" sz="22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8D3A6B80-A895-44F2-AB4F-C4ED9BC8610A}">
      <dgm:prSet phldrT="[Текст]" custT="1"/>
      <dgm:spPr/>
      <dgm:t>
        <a:bodyPr/>
        <a:lstStyle/>
        <a:p>
          <a:r>
            <a:rPr lang="uk-UA" sz="22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Реалізація національної програми  інформатизації</a:t>
          </a:r>
        </a:p>
        <a:p>
          <a:r>
            <a:rPr lang="uk-UA" sz="22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57,6 </a:t>
          </a:r>
          <a:r>
            <a:rPr lang="uk-UA" sz="2200" b="1" cap="none" spc="0" dirty="0" err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тис.грн</a:t>
          </a:r>
          <a:r>
            <a:rPr lang="uk-UA" sz="22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.</a:t>
          </a:r>
          <a:endParaRPr lang="uk-UA" sz="22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3B8C8B3F-2893-475F-9996-B993B64C5078}" type="parTrans" cxnId="{ED1EE769-6EAE-41B5-BC91-784620335F93}">
      <dgm:prSet custT="1"/>
      <dgm:spPr/>
      <dgm:t>
        <a:bodyPr/>
        <a:lstStyle/>
        <a:p>
          <a:endParaRPr lang="uk-UA" sz="22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9319DD54-CED0-4E1A-87EF-BDE6DFF6BDA1}" type="sibTrans" cxnId="{ED1EE769-6EAE-41B5-BC91-784620335F93}">
      <dgm:prSet/>
      <dgm:spPr/>
      <dgm:t>
        <a:bodyPr/>
        <a:lstStyle/>
        <a:p>
          <a:endParaRPr lang="uk-UA" sz="22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B531D1DA-CADC-4AED-A29E-3FBB4E8596B9}">
      <dgm:prSet phldrT="[Текст]" custT="1"/>
      <dgm:spPr/>
      <dgm:t>
        <a:bodyPr/>
        <a:lstStyle/>
        <a:p>
          <a:pPr algn="ctr"/>
          <a:r>
            <a:rPr lang="uk-UA" sz="22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Поточний ремонт та утримання </a:t>
          </a:r>
        </a:p>
        <a:p>
          <a:pPr algn="ctr"/>
          <a:r>
            <a:rPr lang="uk-UA" sz="22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автомобільних доріг</a:t>
          </a:r>
        </a:p>
        <a:p>
          <a:pPr algn="ctr"/>
          <a:r>
            <a:rPr lang="uk-UA" sz="22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135,0тис.грн.</a:t>
          </a:r>
          <a:endParaRPr lang="uk-UA" sz="22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74537038-89A7-42DC-B57D-C398522FDB54}" type="parTrans" cxnId="{FD73B0D8-CFE0-4888-928C-AAD0A148CEF1}">
      <dgm:prSet custT="1"/>
      <dgm:spPr/>
      <dgm:t>
        <a:bodyPr/>
        <a:lstStyle/>
        <a:p>
          <a:endParaRPr lang="uk-UA" sz="22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9BDE9B56-EACF-4028-BF05-4E150EE8DDB0}" type="sibTrans" cxnId="{FD73B0D8-CFE0-4888-928C-AAD0A148CEF1}">
      <dgm:prSet/>
      <dgm:spPr/>
      <dgm:t>
        <a:bodyPr/>
        <a:lstStyle/>
        <a:p>
          <a:endParaRPr lang="uk-UA" sz="22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20B7EFB2-3723-4A52-A68C-6EA3C6BF82C0}">
      <dgm:prSet phldrT="[Текст]" custT="1"/>
      <dgm:spPr/>
      <dgm:t>
        <a:bodyPr/>
        <a:lstStyle/>
        <a:p>
          <a:r>
            <a:rPr lang="uk-UA" sz="22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 Проекти із землеустрою </a:t>
          </a:r>
        </a:p>
        <a:p>
          <a:r>
            <a:rPr lang="uk-UA" sz="22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Arial" pitchFamily="34" charset="0"/>
            </a:rPr>
            <a:t>0,0тис.грн.</a:t>
          </a:r>
          <a:endParaRPr lang="uk-UA" sz="22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6477C89C-1EA4-41CB-9F3E-B96F909D9478}" type="parTrans" cxnId="{E5865972-2974-4639-A4B5-1923F4B69A0C}">
      <dgm:prSet custT="1"/>
      <dgm:spPr/>
      <dgm:t>
        <a:bodyPr/>
        <a:lstStyle/>
        <a:p>
          <a:endParaRPr lang="uk-UA" sz="22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2F8811E8-140F-4DB0-9D8E-4DC375E641A5}" type="sibTrans" cxnId="{E5865972-2974-4639-A4B5-1923F4B69A0C}">
      <dgm:prSet/>
      <dgm:spPr/>
      <dgm:t>
        <a:bodyPr/>
        <a:lstStyle/>
        <a:p>
          <a:endParaRPr lang="uk-UA" sz="22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Black" pitchFamily="34" charset="0"/>
            <a:cs typeface="Arial" pitchFamily="34" charset="0"/>
          </a:endParaRPr>
        </a:p>
      </dgm:t>
    </dgm:pt>
    <dgm:pt modelId="{9F8A2736-6B46-4FF2-87BC-D1A86E52FF49}" type="pres">
      <dgm:prSet presAssocID="{B191B4A1-5B35-4386-9458-7AC6E2E3778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76BA582-868D-4B01-B084-8EA7500670AB}" type="pres">
      <dgm:prSet presAssocID="{828C0893-5C41-4952-A1CB-3992E21E0B11}" presName="root1" presStyleCnt="0"/>
      <dgm:spPr/>
      <dgm:t>
        <a:bodyPr/>
        <a:lstStyle/>
        <a:p>
          <a:endParaRPr lang="uk-UA"/>
        </a:p>
      </dgm:t>
    </dgm:pt>
    <dgm:pt modelId="{F2A6B49F-E5D0-4937-B2A5-7F40D0666ECF}" type="pres">
      <dgm:prSet presAssocID="{828C0893-5C41-4952-A1CB-3992E21E0B11}" presName="LevelOneTextNode" presStyleLbl="node0" presStyleIdx="0" presStyleCnt="1" custLinFactNeighborX="-6941" custLinFactNeighborY="949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D88E7B9-B4DE-4F09-BA53-6EA4E87F4A14}" type="pres">
      <dgm:prSet presAssocID="{828C0893-5C41-4952-A1CB-3992E21E0B11}" presName="level2hierChild" presStyleCnt="0"/>
      <dgm:spPr/>
      <dgm:t>
        <a:bodyPr/>
        <a:lstStyle/>
        <a:p>
          <a:endParaRPr lang="uk-UA"/>
        </a:p>
      </dgm:t>
    </dgm:pt>
    <dgm:pt modelId="{23C89877-C297-4D4C-B4C6-2D174625B755}" type="pres">
      <dgm:prSet presAssocID="{3B8C8B3F-2893-475F-9996-B993B64C5078}" presName="conn2-1" presStyleLbl="parChTrans1D2" presStyleIdx="0" presStyleCnt="3"/>
      <dgm:spPr/>
      <dgm:t>
        <a:bodyPr/>
        <a:lstStyle/>
        <a:p>
          <a:endParaRPr lang="uk-UA"/>
        </a:p>
      </dgm:t>
    </dgm:pt>
    <dgm:pt modelId="{FBE34A72-BC19-4043-BD03-FFE5E84495E6}" type="pres">
      <dgm:prSet presAssocID="{3B8C8B3F-2893-475F-9996-B993B64C5078}" presName="connTx" presStyleLbl="parChTrans1D2" presStyleIdx="0" presStyleCnt="3"/>
      <dgm:spPr/>
      <dgm:t>
        <a:bodyPr/>
        <a:lstStyle/>
        <a:p>
          <a:endParaRPr lang="uk-UA"/>
        </a:p>
      </dgm:t>
    </dgm:pt>
    <dgm:pt modelId="{36D647EC-2113-4010-97CC-480AF243F553}" type="pres">
      <dgm:prSet presAssocID="{8D3A6B80-A895-44F2-AB4F-C4ED9BC8610A}" presName="root2" presStyleCnt="0"/>
      <dgm:spPr/>
      <dgm:t>
        <a:bodyPr/>
        <a:lstStyle/>
        <a:p>
          <a:endParaRPr lang="uk-UA"/>
        </a:p>
      </dgm:t>
    </dgm:pt>
    <dgm:pt modelId="{7F7BBC6E-EC42-4FBB-91D2-6D5E52F514C1}" type="pres">
      <dgm:prSet presAssocID="{8D3A6B80-A895-44F2-AB4F-C4ED9BC8610A}" presName="LevelTwoTextNode" presStyleLbl="node2" presStyleIdx="0" presStyleCnt="3" custScaleX="118889" custScaleY="14181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B04C7FC-F37A-49CF-8243-CFEE6F09E0D6}" type="pres">
      <dgm:prSet presAssocID="{8D3A6B80-A895-44F2-AB4F-C4ED9BC8610A}" presName="level3hierChild" presStyleCnt="0"/>
      <dgm:spPr/>
      <dgm:t>
        <a:bodyPr/>
        <a:lstStyle/>
        <a:p>
          <a:endParaRPr lang="uk-UA"/>
        </a:p>
      </dgm:t>
    </dgm:pt>
    <dgm:pt modelId="{C1D0E792-BAFF-4270-BC85-13E633769751}" type="pres">
      <dgm:prSet presAssocID="{74537038-89A7-42DC-B57D-C398522FDB54}" presName="conn2-1" presStyleLbl="parChTrans1D2" presStyleIdx="1" presStyleCnt="3"/>
      <dgm:spPr/>
      <dgm:t>
        <a:bodyPr/>
        <a:lstStyle/>
        <a:p>
          <a:endParaRPr lang="uk-UA"/>
        </a:p>
      </dgm:t>
    </dgm:pt>
    <dgm:pt modelId="{510E4EB4-3D96-4313-882F-870FA26C9A17}" type="pres">
      <dgm:prSet presAssocID="{74537038-89A7-42DC-B57D-C398522FDB54}" presName="connTx" presStyleLbl="parChTrans1D2" presStyleIdx="1" presStyleCnt="3"/>
      <dgm:spPr/>
      <dgm:t>
        <a:bodyPr/>
        <a:lstStyle/>
        <a:p>
          <a:endParaRPr lang="uk-UA"/>
        </a:p>
      </dgm:t>
    </dgm:pt>
    <dgm:pt modelId="{AB43B448-F1B8-4BE6-AC09-B4A95E257FF1}" type="pres">
      <dgm:prSet presAssocID="{B531D1DA-CADC-4AED-A29E-3FBB4E8596B9}" presName="root2" presStyleCnt="0"/>
      <dgm:spPr/>
      <dgm:t>
        <a:bodyPr/>
        <a:lstStyle/>
        <a:p>
          <a:endParaRPr lang="uk-UA"/>
        </a:p>
      </dgm:t>
    </dgm:pt>
    <dgm:pt modelId="{6F6F6BE8-03BF-422F-8656-AC953B2ECAE3}" type="pres">
      <dgm:prSet presAssocID="{B531D1DA-CADC-4AED-A29E-3FBB4E8596B9}" presName="LevelTwoTextNode" presStyleLbl="node2" presStyleIdx="1" presStyleCnt="3" custScaleX="170093" custScaleY="18772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7E04784-2D7F-46C1-BF92-31F8257A5579}" type="pres">
      <dgm:prSet presAssocID="{B531D1DA-CADC-4AED-A29E-3FBB4E8596B9}" presName="level3hierChild" presStyleCnt="0"/>
      <dgm:spPr/>
      <dgm:t>
        <a:bodyPr/>
        <a:lstStyle/>
        <a:p>
          <a:endParaRPr lang="uk-UA"/>
        </a:p>
      </dgm:t>
    </dgm:pt>
    <dgm:pt modelId="{E2238A2F-BDF3-44BC-BA0F-8F91A85FC3BF}" type="pres">
      <dgm:prSet presAssocID="{6477C89C-1EA4-41CB-9F3E-B96F909D9478}" presName="conn2-1" presStyleLbl="parChTrans1D2" presStyleIdx="2" presStyleCnt="3"/>
      <dgm:spPr/>
      <dgm:t>
        <a:bodyPr/>
        <a:lstStyle/>
        <a:p>
          <a:endParaRPr lang="uk-UA"/>
        </a:p>
      </dgm:t>
    </dgm:pt>
    <dgm:pt modelId="{32AE6B1E-CDC9-4A2A-BA5D-E459FC2B1280}" type="pres">
      <dgm:prSet presAssocID="{6477C89C-1EA4-41CB-9F3E-B96F909D9478}" presName="connTx" presStyleLbl="parChTrans1D2" presStyleIdx="2" presStyleCnt="3"/>
      <dgm:spPr/>
      <dgm:t>
        <a:bodyPr/>
        <a:lstStyle/>
        <a:p>
          <a:endParaRPr lang="uk-UA"/>
        </a:p>
      </dgm:t>
    </dgm:pt>
    <dgm:pt modelId="{B9A0A184-528D-4C71-A667-D2F90BD5BA00}" type="pres">
      <dgm:prSet presAssocID="{20B7EFB2-3723-4A52-A68C-6EA3C6BF82C0}" presName="root2" presStyleCnt="0"/>
      <dgm:spPr/>
      <dgm:t>
        <a:bodyPr/>
        <a:lstStyle/>
        <a:p>
          <a:endParaRPr lang="uk-UA"/>
        </a:p>
      </dgm:t>
    </dgm:pt>
    <dgm:pt modelId="{1C9011E0-7837-4B49-AC49-92F703077114}" type="pres">
      <dgm:prSet presAssocID="{20B7EFB2-3723-4A52-A68C-6EA3C6BF82C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2ED41BA-7920-43DB-B954-E3A753E9E25A}" type="pres">
      <dgm:prSet presAssocID="{20B7EFB2-3723-4A52-A68C-6EA3C6BF82C0}" presName="level3hierChild" presStyleCnt="0"/>
      <dgm:spPr/>
      <dgm:t>
        <a:bodyPr/>
        <a:lstStyle/>
        <a:p>
          <a:endParaRPr lang="uk-UA"/>
        </a:p>
      </dgm:t>
    </dgm:pt>
  </dgm:ptLst>
  <dgm:cxnLst>
    <dgm:cxn modelId="{5521FB93-078C-450D-9B85-B40976CD200F}" type="presOf" srcId="{B191B4A1-5B35-4386-9458-7AC6E2E37786}" destId="{9F8A2736-6B46-4FF2-87BC-D1A86E52FF49}" srcOrd="0" destOrd="0" presId="urn:microsoft.com/office/officeart/2008/layout/HorizontalMultiLevelHierarchy"/>
    <dgm:cxn modelId="{F542A002-29E8-4B8A-9C20-053FDFCB3705}" type="presOf" srcId="{74537038-89A7-42DC-B57D-C398522FDB54}" destId="{510E4EB4-3D96-4313-882F-870FA26C9A17}" srcOrd="1" destOrd="0" presId="urn:microsoft.com/office/officeart/2008/layout/HorizontalMultiLevelHierarchy"/>
    <dgm:cxn modelId="{20ECEB07-205A-441B-B1D9-9CB476069FEE}" type="presOf" srcId="{8D3A6B80-A895-44F2-AB4F-C4ED9BC8610A}" destId="{7F7BBC6E-EC42-4FBB-91D2-6D5E52F514C1}" srcOrd="0" destOrd="0" presId="urn:microsoft.com/office/officeart/2008/layout/HorizontalMultiLevelHierarchy"/>
    <dgm:cxn modelId="{E5865972-2974-4639-A4B5-1923F4B69A0C}" srcId="{828C0893-5C41-4952-A1CB-3992E21E0B11}" destId="{20B7EFB2-3723-4A52-A68C-6EA3C6BF82C0}" srcOrd="2" destOrd="0" parTransId="{6477C89C-1EA4-41CB-9F3E-B96F909D9478}" sibTransId="{2F8811E8-140F-4DB0-9D8E-4DC375E641A5}"/>
    <dgm:cxn modelId="{ED1EE769-6EAE-41B5-BC91-784620335F93}" srcId="{828C0893-5C41-4952-A1CB-3992E21E0B11}" destId="{8D3A6B80-A895-44F2-AB4F-C4ED9BC8610A}" srcOrd="0" destOrd="0" parTransId="{3B8C8B3F-2893-475F-9996-B993B64C5078}" sibTransId="{9319DD54-CED0-4E1A-87EF-BDE6DFF6BDA1}"/>
    <dgm:cxn modelId="{FD73B0D8-CFE0-4888-928C-AAD0A148CEF1}" srcId="{828C0893-5C41-4952-A1CB-3992E21E0B11}" destId="{B531D1DA-CADC-4AED-A29E-3FBB4E8596B9}" srcOrd="1" destOrd="0" parTransId="{74537038-89A7-42DC-B57D-C398522FDB54}" sibTransId="{9BDE9B56-EACF-4028-BF05-4E150EE8DDB0}"/>
    <dgm:cxn modelId="{16A491DA-9B58-4A75-940A-6851A71306F8}" type="presOf" srcId="{74537038-89A7-42DC-B57D-C398522FDB54}" destId="{C1D0E792-BAFF-4270-BC85-13E633769751}" srcOrd="0" destOrd="0" presId="urn:microsoft.com/office/officeart/2008/layout/HorizontalMultiLevelHierarchy"/>
    <dgm:cxn modelId="{2C67AE61-AAF4-4CAB-AFCB-9A691E3B32BF}" type="presOf" srcId="{B531D1DA-CADC-4AED-A29E-3FBB4E8596B9}" destId="{6F6F6BE8-03BF-422F-8656-AC953B2ECAE3}" srcOrd="0" destOrd="0" presId="urn:microsoft.com/office/officeart/2008/layout/HorizontalMultiLevelHierarchy"/>
    <dgm:cxn modelId="{90FE3C18-75B5-44E9-8546-8F0AC775B177}" type="presOf" srcId="{6477C89C-1EA4-41CB-9F3E-B96F909D9478}" destId="{E2238A2F-BDF3-44BC-BA0F-8F91A85FC3BF}" srcOrd="0" destOrd="0" presId="urn:microsoft.com/office/officeart/2008/layout/HorizontalMultiLevelHierarchy"/>
    <dgm:cxn modelId="{12596918-66C3-4298-B9F3-87DF3C33DF10}" type="presOf" srcId="{3B8C8B3F-2893-475F-9996-B993B64C5078}" destId="{FBE34A72-BC19-4043-BD03-FFE5E84495E6}" srcOrd="1" destOrd="0" presId="urn:microsoft.com/office/officeart/2008/layout/HorizontalMultiLevelHierarchy"/>
    <dgm:cxn modelId="{F296233A-2300-4464-B585-DF35CC780120}" type="presOf" srcId="{20B7EFB2-3723-4A52-A68C-6EA3C6BF82C0}" destId="{1C9011E0-7837-4B49-AC49-92F703077114}" srcOrd="0" destOrd="0" presId="urn:microsoft.com/office/officeart/2008/layout/HorizontalMultiLevelHierarchy"/>
    <dgm:cxn modelId="{F545577C-7AD5-4762-A5B4-C1F9AFAD0B95}" type="presOf" srcId="{6477C89C-1EA4-41CB-9F3E-B96F909D9478}" destId="{32AE6B1E-CDC9-4A2A-BA5D-E459FC2B1280}" srcOrd="1" destOrd="0" presId="urn:microsoft.com/office/officeart/2008/layout/HorizontalMultiLevelHierarchy"/>
    <dgm:cxn modelId="{14544904-36E2-44DF-9388-A2BC9962B985}" type="presOf" srcId="{828C0893-5C41-4952-A1CB-3992E21E0B11}" destId="{F2A6B49F-E5D0-4937-B2A5-7F40D0666ECF}" srcOrd="0" destOrd="0" presId="urn:microsoft.com/office/officeart/2008/layout/HorizontalMultiLevelHierarchy"/>
    <dgm:cxn modelId="{5462C8C8-E8B4-452D-B701-93C773A87334}" type="presOf" srcId="{3B8C8B3F-2893-475F-9996-B993B64C5078}" destId="{23C89877-C297-4D4C-B4C6-2D174625B755}" srcOrd="0" destOrd="0" presId="urn:microsoft.com/office/officeart/2008/layout/HorizontalMultiLevelHierarchy"/>
    <dgm:cxn modelId="{C3B0A390-4D06-4148-A810-2451CE6EB28C}" srcId="{B191B4A1-5B35-4386-9458-7AC6E2E37786}" destId="{828C0893-5C41-4952-A1CB-3992E21E0B11}" srcOrd="0" destOrd="0" parTransId="{AAB142D6-4869-4A3D-B5A5-B1E54DD0B8B7}" sibTransId="{B7C9CEC0-B8EC-4F8C-99DE-F9B5A26AACFD}"/>
    <dgm:cxn modelId="{57477A73-D4FD-496C-9593-09FD13436CC3}" type="presParOf" srcId="{9F8A2736-6B46-4FF2-87BC-D1A86E52FF49}" destId="{C76BA582-868D-4B01-B084-8EA7500670AB}" srcOrd="0" destOrd="0" presId="urn:microsoft.com/office/officeart/2008/layout/HorizontalMultiLevelHierarchy"/>
    <dgm:cxn modelId="{58B6E212-1B9E-4E7B-850C-D18B5FC83875}" type="presParOf" srcId="{C76BA582-868D-4B01-B084-8EA7500670AB}" destId="{F2A6B49F-E5D0-4937-B2A5-7F40D0666ECF}" srcOrd="0" destOrd="0" presId="urn:microsoft.com/office/officeart/2008/layout/HorizontalMultiLevelHierarchy"/>
    <dgm:cxn modelId="{4258ED1C-21C2-4D9F-BE26-172AD66DD4F3}" type="presParOf" srcId="{C76BA582-868D-4B01-B084-8EA7500670AB}" destId="{4D88E7B9-B4DE-4F09-BA53-6EA4E87F4A14}" srcOrd="1" destOrd="0" presId="urn:microsoft.com/office/officeart/2008/layout/HorizontalMultiLevelHierarchy"/>
    <dgm:cxn modelId="{1A47C680-BE8C-497A-8BCE-AFB2834E98EB}" type="presParOf" srcId="{4D88E7B9-B4DE-4F09-BA53-6EA4E87F4A14}" destId="{23C89877-C297-4D4C-B4C6-2D174625B755}" srcOrd="0" destOrd="0" presId="urn:microsoft.com/office/officeart/2008/layout/HorizontalMultiLevelHierarchy"/>
    <dgm:cxn modelId="{65D63985-AF7E-4DA6-80F8-4F8C9B0C3FE6}" type="presParOf" srcId="{23C89877-C297-4D4C-B4C6-2D174625B755}" destId="{FBE34A72-BC19-4043-BD03-FFE5E84495E6}" srcOrd="0" destOrd="0" presId="urn:microsoft.com/office/officeart/2008/layout/HorizontalMultiLevelHierarchy"/>
    <dgm:cxn modelId="{F2D227F3-874C-4893-A476-13079DB1AFD0}" type="presParOf" srcId="{4D88E7B9-B4DE-4F09-BA53-6EA4E87F4A14}" destId="{36D647EC-2113-4010-97CC-480AF243F553}" srcOrd="1" destOrd="0" presId="urn:microsoft.com/office/officeart/2008/layout/HorizontalMultiLevelHierarchy"/>
    <dgm:cxn modelId="{6D42D324-E57E-46E8-8FCE-47535CDC34BD}" type="presParOf" srcId="{36D647EC-2113-4010-97CC-480AF243F553}" destId="{7F7BBC6E-EC42-4FBB-91D2-6D5E52F514C1}" srcOrd="0" destOrd="0" presId="urn:microsoft.com/office/officeart/2008/layout/HorizontalMultiLevelHierarchy"/>
    <dgm:cxn modelId="{2CB97440-5469-46FD-A540-E702FA48A5FF}" type="presParOf" srcId="{36D647EC-2113-4010-97CC-480AF243F553}" destId="{8B04C7FC-F37A-49CF-8243-CFEE6F09E0D6}" srcOrd="1" destOrd="0" presId="urn:microsoft.com/office/officeart/2008/layout/HorizontalMultiLevelHierarchy"/>
    <dgm:cxn modelId="{5DCDCC18-94FE-4820-8173-831C8A37205B}" type="presParOf" srcId="{4D88E7B9-B4DE-4F09-BA53-6EA4E87F4A14}" destId="{C1D0E792-BAFF-4270-BC85-13E633769751}" srcOrd="2" destOrd="0" presId="urn:microsoft.com/office/officeart/2008/layout/HorizontalMultiLevelHierarchy"/>
    <dgm:cxn modelId="{617E1EE2-B051-4C7C-8DA0-387A7BEE43B4}" type="presParOf" srcId="{C1D0E792-BAFF-4270-BC85-13E633769751}" destId="{510E4EB4-3D96-4313-882F-870FA26C9A17}" srcOrd="0" destOrd="0" presId="urn:microsoft.com/office/officeart/2008/layout/HorizontalMultiLevelHierarchy"/>
    <dgm:cxn modelId="{E6EDB9E7-6DB3-4B18-A9FB-7F5AED6DE9B1}" type="presParOf" srcId="{4D88E7B9-B4DE-4F09-BA53-6EA4E87F4A14}" destId="{AB43B448-F1B8-4BE6-AC09-B4A95E257FF1}" srcOrd="3" destOrd="0" presId="urn:microsoft.com/office/officeart/2008/layout/HorizontalMultiLevelHierarchy"/>
    <dgm:cxn modelId="{EDDD6EE8-758B-4403-ABA4-340E81FC6F9E}" type="presParOf" srcId="{AB43B448-F1B8-4BE6-AC09-B4A95E257FF1}" destId="{6F6F6BE8-03BF-422F-8656-AC953B2ECAE3}" srcOrd="0" destOrd="0" presId="urn:microsoft.com/office/officeart/2008/layout/HorizontalMultiLevelHierarchy"/>
    <dgm:cxn modelId="{9642564C-DBA3-4759-9AE5-8C3212870861}" type="presParOf" srcId="{AB43B448-F1B8-4BE6-AC09-B4A95E257FF1}" destId="{F7E04784-2D7F-46C1-BF92-31F8257A5579}" srcOrd="1" destOrd="0" presId="urn:microsoft.com/office/officeart/2008/layout/HorizontalMultiLevelHierarchy"/>
    <dgm:cxn modelId="{E74844DA-C92A-4700-83B6-3A211B79D9F9}" type="presParOf" srcId="{4D88E7B9-B4DE-4F09-BA53-6EA4E87F4A14}" destId="{E2238A2F-BDF3-44BC-BA0F-8F91A85FC3BF}" srcOrd="4" destOrd="0" presId="urn:microsoft.com/office/officeart/2008/layout/HorizontalMultiLevelHierarchy"/>
    <dgm:cxn modelId="{EB89D6BE-39ED-40D1-B4AB-779B6F23D8BB}" type="presParOf" srcId="{E2238A2F-BDF3-44BC-BA0F-8F91A85FC3BF}" destId="{32AE6B1E-CDC9-4A2A-BA5D-E459FC2B1280}" srcOrd="0" destOrd="0" presId="urn:microsoft.com/office/officeart/2008/layout/HorizontalMultiLevelHierarchy"/>
    <dgm:cxn modelId="{EB179CCA-090A-49E5-946C-CF951778B744}" type="presParOf" srcId="{4D88E7B9-B4DE-4F09-BA53-6EA4E87F4A14}" destId="{B9A0A184-528D-4C71-A667-D2F90BD5BA00}" srcOrd="5" destOrd="0" presId="urn:microsoft.com/office/officeart/2008/layout/HorizontalMultiLevelHierarchy"/>
    <dgm:cxn modelId="{4F6D16FE-11B3-4E69-83F5-6547FF1EAD91}" type="presParOf" srcId="{B9A0A184-528D-4C71-A667-D2F90BD5BA00}" destId="{1C9011E0-7837-4B49-AC49-92F703077114}" srcOrd="0" destOrd="0" presId="urn:microsoft.com/office/officeart/2008/layout/HorizontalMultiLevelHierarchy"/>
    <dgm:cxn modelId="{9D50E9FB-9A05-4046-802C-F8E0ED1E8C56}" type="presParOf" srcId="{B9A0A184-528D-4C71-A667-D2F90BD5BA00}" destId="{02ED41BA-7920-43DB-B954-E3A753E9E25A}" srcOrd="1" destOrd="0" presId="urn:microsoft.com/office/officeart/2008/layout/HorizontalMultiLevelHierarchy"/>
  </dgm:cxnLst>
  <dgm:bg>
    <a:gradFill flip="none" rotWithShape="1">
      <a:gsLst>
        <a:gs pos="100000">
          <a:srgbClr val="DBE9E9"/>
        </a:gs>
        <a:gs pos="0">
          <a:schemeClr val="bg2"/>
        </a:gs>
        <a:gs pos="64999">
          <a:srgbClr val="F0EBD5"/>
        </a:gs>
        <a:gs pos="100000">
          <a:srgbClr val="D1C39F"/>
        </a:gs>
      </a:gsLst>
      <a:lin ang="18900000" scaled="1"/>
      <a:tileRect/>
    </a:gradFill>
  </dgm:bg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163B8-0D1A-4090-B529-853B74097F2A}">
      <dsp:nvSpPr>
        <dsp:cNvPr id="0" name=""/>
        <dsp:cNvSpPr/>
      </dsp:nvSpPr>
      <dsp:spPr>
        <a:xfrm>
          <a:off x="4716" y="1825981"/>
          <a:ext cx="2634215" cy="2468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>
              <a:ln>
                <a:solidFill>
                  <a:schemeClr val="accent3">
                    <a:lumMod val="75000"/>
                  </a:schemeClr>
                </a:solidFill>
              </a:ln>
              <a:latin typeface="Arial Black" pitchFamily="34" charset="0"/>
            </a:rPr>
            <a:t>Загальний обсяг  доходів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n>
                <a:solidFill>
                  <a:schemeClr val="accent3">
                    <a:lumMod val="75000"/>
                  </a:schemeClr>
                </a:solidFill>
              </a:ln>
              <a:latin typeface="Arial Black" pitchFamily="34" charset="0"/>
            </a:rPr>
            <a:t>27153,9тис.грн.</a:t>
          </a:r>
          <a:endParaRPr lang="uk-UA" sz="2800" b="1" kern="1200" dirty="0">
            <a:ln>
              <a:solidFill>
                <a:schemeClr val="accent3">
                  <a:lumMod val="75000"/>
                </a:schemeClr>
              </a:solidFill>
            </a:ln>
            <a:latin typeface="Arial Black" pitchFamily="34" charset="0"/>
          </a:endParaRPr>
        </a:p>
      </dsp:txBody>
      <dsp:txXfrm>
        <a:off x="77022" y="1898287"/>
        <a:ext cx="2489603" cy="2324105"/>
      </dsp:txXfrm>
    </dsp:sp>
    <dsp:sp modelId="{18688AEB-37B5-4D6F-9F86-87B1B7C6BD95}">
      <dsp:nvSpPr>
        <dsp:cNvPr id="0" name=""/>
        <dsp:cNvSpPr/>
      </dsp:nvSpPr>
      <dsp:spPr>
        <a:xfrm rot="18289469">
          <a:off x="2313305" y="2421214"/>
          <a:ext cx="1518297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1518297" y="15936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/>
        </a:p>
      </dsp:txBody>
      <dsp:txXfrm>
        <a:off x="3034496" y="2399193"/>
        <a:ext cx="75914" cy="75914"/>
      </dsp:txXfrm>
    </dsp:sp>
    <dsp:sp modelId="{47D6F403-6CBA-451D-92BB-D48939C3E95E}">
      <dsp:nvSpPr>
        <dsp:cNvPr id="0" name=""/>
        <dsp:cNvSpPr/>
      </dsp:nvSpPr>
      <dsp:spPr>
        <a:xfrm>
          <a:off x="3505977" y="1272058"/>
          <a:ext cx="2167614" cy="10838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/>
            <a:t>Загальний фонд </a:t>
          </a:r>
          <a:r>
            <a:rPr lang="uk-UA" sz="2300" b="1" kern="1200" dirty="0" smtClean="0"/>
            <a:t>-24688,3тис.грн</a:t>
          </a:r>
          <a:r>
            <a:rPr lang="uk-UA" sz="2300" b="1" kern="1200" dirty="0"/>
            <a:t>.</a:t>
          </a:r>
        </a:p>
      </dsp:txBody>
      <dsp:txXfrm>
        <a:off x="3537721" y="1303802"/>
        <a:ext cx="2104126" cy="1020319"/>
      </dsp:txXfrm>
    </dsp:sp>
    <dsp:sp modelId="{DB8563BB-CACC-43A1-A8C7-B7EE0249AE4A}">
      <dsp:nvSpPr>
        <dsp:cNvPr id="0" name=""/>
        <dsp:cNvSpPr/>
      </dsp:nvSpPr>
      <dsp:spPr>
        <a:xfrm rot="19463348">
          <a:off x="5573327" y="1485839"/>
          <a:ext cx="1072290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1072290" y="15936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/>
        </a:p>
      </dsp:txBody>
      <dsp:txXfrm>
        <a:off x="6082665" y="1474969"/>
        <a:ext cx="53614" cy="53614"/>
      </dsp:txXfrm>
    </dsp:sp>
    <dsp:sp modelId="{7F76F758-74FC-4FF8-8B2E-F173BF370EDB}">
      <dsp:nvSpPr>
        <dsp:cNvPr id="0" name=""/>
        <dsp:cNvSpPr/>
      </dsp:nvSpPr>
      <dsp:spPr>
        <a:xfrm>
          <a:off x="6545353" y="647687"/>
          <a:ext cx="2167614" cy="10838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/>
            <a:t>Власні доходи </a:t>
          </a:r>
          <a:r>
            <a:rPr lang="uk-UA" sz="2000" b="1" kern="1200" dirty="0" smtClean="0"/>
            <a:t>(27%) </a:t>
          </a:r>
          <a:r>
            <a:rPr lang="uk-UA" sz="2500" b="1" kern="1200" dirty="0" smtClean="0"/>
            <a:t>– 6744,2тис.грн.</a:t>
          </a:r>
          <a:endParaRPr lang="uk-UA" sz="2500" b="1" kern="1200" dirty="0"/>
        </a:p>
      </dsp:txBody>
      <dsp:txXfrm>
        <a:off x="6577097" y="679431"/>
        <a:ext cx="2104126" cy="1020319"/>
      </dsp:txXfrm>
    </dsp:sp>
    <dsp:sp modelId="{CB69F3C6-C711-4017-8017-4EBEA34D7C06}">
      <dsp:nvSpPr>
        <dsp:cNvPr id="0" name=""/>
        <dsp:cNvSpPr/>
      </dsp:nvSpPr>
      <dsp:spPr>
        <a:xfrm rot="2142401">
          <a:off x="5573229" y="2109619"/>
          <a:ext cx="1067770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1067770" y="15936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/>
        </a:p>
      </dsp:txBody>
      <dsp:txXfrm>
        <a:off x="6080420" y="2098862"/>
        <a:ext cx="53388" cy="53388"/>
      </dsp:txXfrm>
    </dsp:sp>
    <dsp:sp modelId="{8C27B7C7-13FF-4CF1-A380-4A4F2C0E5BFD}">
      <dsp:nvSpPr>
        <dsp:cNvPr id="0" name=""/>
        <dsp:cNvSpPr/>
      </dsp:nvSpPr>
      <dsp:spPr>
        <a:xfrm>
          <a:off x="6540637" y="1895247"/>
          <a:ext cx="2167614" cy="10838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Трансферти </a:t>
          </a:r>
          <a:r>
            <a:rPr lang="uk-UA" sz="2000" b="1" kern="1200" dirty="0" smtClean="0"/>
            <a:t>(73%) </a:t>
          </a:r>
          <a:r>
            <a:rPr lang="uk-UA" sz="2300" b="1" kern="1200" dirty="0" smtClean="0"/>
            <a:t>-</a:t>
          </a:r>
          <a:r>
            <a:rPr lang="uk-UA" sz="2300" b="1" i="1" kern="1200" dirty="0" smtClean="0"/>
            <a:t>17944,1тис.грн</a:t>
          </a:r>
          <a:r>
            <a:rPr lang="uk-UA" sz="2300" b="1" kern="1200" dirty="0"/>
            <a:t>.</a:t>
          </a:r>
        </a:p>
      </dsp:txBody>
      <dsp:txXfrm>
        <a:off x="6572381" y="1926991"/>
        <a:ext cx="2104126" cy="1020319"/>
      </dsp:txXfrm>
    </dsp:sp>
    <dsp:sp modelId="{58FF064E-6BA1-4BB2-8CEB-76B0D6835E0B}">
      <dsp:nvSpPr>
        <dsp:cNvPr id="0" name=""/>
        <dsp:cNvSpPr/>
      </dsp:nvSpPr>
      <dsp:spPr>
        <a:xfrm rot="3310531">
          <a:off x="2313305" y="3667592"/>
          <a:ext cx="1518297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1518297" y="15936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/>
        </a:p>
      </dsp:txBody>
      <dsp:txXfrm>
        <a:off x="3034496" y="3645571"/>
        <a:ext cx="75914" cy="75914"/>
      </dsp:txXfrm>
    </dsp:sp>
    <dsp:sp modelId="{E5FE04B4-CFE1-4C0D-812B-4A8CDCB080B8}">
      <dsp:nvSpPr>
        <dsp:cNvPr id="0" name=""/>
        <dsp:cNvSpPr/>
      </dsp:nvSpPr>
      <dsp:spPr>
        <a:xfrm>
          <a:off x="3505977" y="3764814"/>
          <a:ext cx="2167614" cy="10838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/>
            <a:t>Спеціальний фонд </a:t>
          </a:r>
          <a:r>
            <a:rPr lang="uk-UA" sz="2300" b="1" kern="1200" dirty="0" smtClean="0"/>
            <a:t>-2465,6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 </a:t>
          </a:r>
          <a:r>
            <a:rPr lang="uk-UA" sz="2300" b="1" kern="1200" dirty="0" err="1"/>
            <a:t>тис.грн</a:t>
          </a:r>
          <a:r>
            <a:rPr lang="uk-UA" sz="2300" b="1" kern="1200" dirty="0"/>
            <a:t>.</a:t>
          </a:r>
        </a:p>
      </dsp:txBody>
      <dsp:txXfrm>
        <a:off x="3537721" y="3796558"/>
        <a:ext cx="2104126" cy="1020319"/>
      </dsp:txXfrm>
    </dsp:sp>
    <dsp:sp modelId="{108AFCA8-BB62-4CD3-8D4A-EBEA59B462CE}">
      <dsp:nvSpPr>
        <dsp:cNvPr id="0" name=""/>
        <dsp:cNvSpPr/>
      </dsp:nvSpPr>
      <dsp:spPr>
        <a:xfrm rot="19457599">
          <a:off x="5573229" y="3979187"/>
          <a:ext cx="1067770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1067770" y="15936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/>
        </a:p>
      </dsp:txBody>
      <dsp:txXfrm>
        <a:off x="6080420" y="3968429"/>
        <a:ext cx="53388" cy="53388"/>
      </dsp:txXfrm>
    </dsp:sp>
    <dsp:sp modelId="{EE2B46AC-815C-44A7-A087-910E3BF238BE}">
      <dsp:nvSpPr>
        <dsp:cNvPr id="0" name=""/>
        <dsp:cNvSpPr/>
      </dsp:nvSpPr>
      <dsp:spPr>
        <a:xfrm>
          <a:off x="6540637" y="3141625"/>
          <a:ext cx="2167614" cy="10838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/>
            <a:t>Власні доходи </a:t>
          </a:r>
          <a:r>
            <a:rPr lang="uk-UA" sz="2000" b="1" kern="1200" dirty="0" smtClean="0"/>
            <a:t>(42%)- </a:t>
          </a:r>
          <a:r>
            <a:rPr lang="uk-UA" sz="2300" b="1" kern="1200" dirty="0" smtClean="0"/>
            <a:t>1020,6тис.грн.</a:t>
          </a:r>
          <a:endParaRPr lang="uk-UA" sz="2300" b="1" kern="1200" dirty="0"/>
        </a:p>
      </dsp:txBody>
      <dsp:txXfrm>
        <a:off x="6572381" y="3173369"/>
        <a:ext cx="2104126" cy="1020319"/>
      </dsp:txXfrm>
    </dsp:sp>
    <dsp:sp modelId="{03D9D007-129C-4AA0-9864-905F1448CCCF}">
      <dsp:nvSpPr>
        <dsp:cNvPr id="0" name=""/>
        <dsp:cNvSpPr/>
      </dsp:nvSpPr>
      <dsp:spPr>
        <a:xfrm rot="2142401">
          <a:off x="5573229" y="4602376"/>
          <a:ext cx="1067770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1067770" y="15936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/>
        </a:p>
      </dsp:txBody>
      <dsp:txXfrm>
        <a:off x="6080420" y="4591618"/>
        <a:ext cx="53388" cy="53388"/>
      </dsp:txXfrm>
    </dsp:sp>
    <dsp:sp modelId="{16534466-FCD3-499B-8116-F7F07316CDD9}">
      <dsp:nvSpPr>
        <dsp:cNvPr id="0" name=""/>
        <dsp:cNvSpPr/>
      </dsp:nvSpPr>
      <dsp:spPr>
        <a:xfrm>
          <a:off x="6540637" y="4388003"/>
          <a:ext cx="2167614" cy="10838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Трансферти </a:t>
          </a:r>
          <a:r>
            <a:rPr lang="uk-UA" sz="2000" b="1" kern="1200" dirty="0" smtClean="0"/>
            <a:t>(58%)-1445</a:t>
          </a:r>
          <a:r>
            <a:rPr lang="uk-UA" sz="2300" b="1" kern="1200" dirty="0" smtClean="0"/>
            <a:t>тис.грн.</a:t>
          </a:r>
          <a:endParaRPr lang="uk-UA" sz="2300" b="1" kern="1200" dirty="0"/>
        </a:p>
      </dsp:txBody>
      <dsp:txXfrm>
        <a:off x="6572381" y="4419747"/>
        <a:ext cx="2104126" cy="1020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F6EFC-195A-40F9-AB4C-DB1601691CA2}">
      <dsp:nvSpPr>
        <dsp:cNvPr id="0" name=""/>
        <dsp:cNvSpPr/>
      </dsp:nvSpPr>
      <dsp:spPr>
        <a:xfrm>
          <a:off x="695137" y="0"/>
          <a:ext cx="1954992" cy="19549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Загальний фонд – 24612,8 </a:t>
          </a:r>
          <a:r>
            <a:rPr lang="uk-UA" sz="1600" b="1" kern="1200" cap="none" spc="0" dirty="0" err="1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тис.грн</a:t>
          </a:r>
          <a:r>
            <a:rPr lang="uk-UA" sz="1600" b="1" kern="1200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.</a:t>
          </a:r>
          <a:endParaRPr lang="uk-UA" sz="1600" b="1" kern="1200" cap="none" spc="0" dirty="0">
            <a:ln w="24500" cmpd="dbl">
              <a:prstDash val="solid"/>
              <a:miter lim="800000"/>
            </a:ln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981439" y="286302"/>
        <a:ext cx="1382388" cy="1382388"/>
      </dsp:txXfrm>
    </dsp:sp>
    <dsp:sp modelId="{CEB77029-0AD8-4268-B229-09E63FF8F7C0}">
      <dsp:nvSpPr>
        <dsp:cNvPr id="0" name=""/>
        <dsp:cNvSpPr/>
      </dsp:nvSpPr>
      <dsp:spPr>
        <a:xfrm>
          <a:off x="1032021" y="2113781"/>
          <a:ext cx="1133895" cy="1133895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b="1" kern="1200"/>
        </a:p>
      </dsp:txBody>
      <dsp:txXfrm>
        <a:off x="1182319" y="2547382"/>
        <a:ext cx="833299" cy="266693"/>
      </dsp:txXfrm>
    </dsp:sp>
    <dsp:sp modelId="{10487B75-5316-40D8-871A-6419A6BB1130}">
      <dsp:nvSpPr>
        <dsp:cNvPr id="0" name=""/>
        <dsp:cNvSpPr/>
      </dsp:nvSpPr>
      <dsp:spPr>
        <a:xfrm>
          <a:off x="621473" y="3406422"/>
          <a:ext cx="1954992" cy="1954992"/>
        </a:xfrm>
        <a:prstGeom prst="ellipse">
          <a:avLst/>
        </a:prstGeom>
        <a:solidFill>
          <a:schemeClr val="accent5">
            <a:hueOff val="3517239"/>
            <a:satOff val="-28349"/>
            <a:lumOff val="804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Спеціальний </a:t>
          </a:r>
          <a:r>
            <a:rPr lang="uk-UA" sz="1600" b="1" kern="1200" cap="none" spc="0" dirty="0" err="1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фонд-</a:t>
          </a:r>
          <a:r>
            <a:rPr lang="uk-UA" sz="1600" b="1" kern="1200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 1022,8 </a:t>
          </a:r>
          <a:r>
            <a:rPr lang="uk-UA" sz="1600" b="1" kern="1200" cap="none" spc="0" dirty="0" err="1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тис.грн</a:t>
          </a:r>
          <a:r>
            <a:rPr lang="uk-UA" sz="1600" b="1" kern="1200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.</a:t>
          </a:r>
          <a:endParaRPr lang="uk-UA" sz="1600" b="1" kern="1200" cap="none" spc="0" dirty="0">
            <a:ln w="24500" cmpd="dbl">
              <a:prstDash val="solid"/>
              <a:miter lim="800000"/>
            </a:ln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907775" y="3692724"/>
        <a:ext cx="1382388" cy="1382388"/>
      </dsp:txXfrm>
    </dsp:sp>
    <dsp:sp modelId="{DE6B7286-5DCC-4E55-A616-7900F5EFE5D7}">
      <dsp:nvSpPr>
        <dsp:cNvPr id="0" name=""/>
        <dsp:cNvSpPr/>
      </dsp:nvSpPr>
      <dsp:spPr>
        <a:xfrm rot="18">
          <a:off x="2924962" y="2317087"/>
          <a:ext cx="582645" cy="727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b="1" kern="1200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2924962" y="2462538"/>
        <a:ext cx="407852" cy="436355"/>
      </dsp:txXfrm>
    </dsp:sp>
    <dsp:sp modelId="{73EC0A2B-EE79-4F80-938A-284055C37C3D}">
      <dsp:nvSpPr>
        <dsp:cNvPr id="0" name=""/>
        <dsp:cNvSpPr/>
      </dsp:nvSpPr>
      <dsp:spPr>
        <a:xfrm>
          <a:off x="3749461" y="725736"/>
          <a:ext cx="3909985" cy="3909985"/>
        </a:xfrm>
        <a:prstGeom prst="ellipse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  <a:sp3d extrusionH="28000" prstMaterial="matte"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1" kern="1200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Всього видатків – 25635,6 </a:t>
          </a:r>
          <a:r>
            <a:rPr lang="uk-UA" sz="4300" b="1" kern="1200" cap="none" spc="0" dirty="0" err="1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тис.грн</a:t>
          </a:r>
          <a:r>
            <a:rPr lang="uk-UA" sz="4300" b="1" kern="1200" cap="none" spc="0" dirty="0" smtClean="0">
              <a:ln w="24500" cmpd="dbl"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. </a:t>
          </a:r>
          <a:endParaRPr lang="uk-UA" sz="4300" b="1" kern="1200" cap="none" spc="0" dirty="0">
            <a:ln w="24500" cmpd="dbl">
              <a:prstDash val="solid"/>
              <a:miter lim="800000"/>
            </a:ln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4322065" y="1298340"/>
        <a:ext cx="2764777" cy="2764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0.689</cdr:x>
      <cdr:y>0.12201</cdr:y>
    </cdr:from>
    <cdr:to>
      <cdr:x>0.9725</cdr:x>
      <cdr:y>0.23434</cdr:y>
    </cdr:to>
    <cdr:sp macro="" textlink="">
      <cdr:nvSpPr>
        <cdr:cNvPr id="3" name="Округлена прямокутна виноска 2"/>
        <cdr:cNvSpPr/>
      </cdr:nvSpPr>
      <cdr:spPr>
        <a:xfrm xmlns:a="http://schemas.openxmlformats.org/drawingml/2006/main">
          <a:off x="6300192" y="836712"/>
          <a:ext cx="2592324" cy="770359"/>
        </a:xfrm>
        <a:prstGeom xmlns:a="http://schemas.openxmlformats.org/drawingml/2006/main" prst="wedgeRoundRectCallout">
          <a:avLst>
            <a:gd name="adj1" fmla="val -35450"/>
            <a:gd name="adj2" fmla="val 81568"/>
            <a:gd name="adj3" fmla="val 16667"/>
          </a:avLst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r>
            <a:rPr lang="uk-UA" sz="1300" b="1" i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Сума надходжень  - </a:t>
          </a:r>
          <a:r>
            <a:rPr lang="uk-UA" sz="1300" b="1" i="1" cap="none" spc="50" dirty="0" err="1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тис.грн</a:t>
          </a:r>
          <a:r>
            <a:rPr lang="uk-UA" sz="1300" b="1" i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,</a:t>
          </a:r>
        </a:p>
        <a:p xmlns:a="http://schemas.openxmlformats.org/drawingml/2006/main">
          <a:r>
            <a:rPr lang="uk-UA" sz="1300" b="1" i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Частка  - </a:t>
          </a:r>
          <a:r>
            <a:rPr lang="uk-UA" sz="1300" b="1" i="1" cap="none" spc="50" dirty="0" err="1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відс</a:t>
          </a:r>
          <a:r>
            <a:rPr lang="uk-UA" sz="1300" b="1" i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.</a:t>
          </a:r>
          <a:endParaRPr lang="uk-UA" sz="1300" b="1" i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duotone>
            <a:prstClr val="black"/>
            <a:schemeClr val="tx2">
              <a:tint val="45000"/>
              <a:satMod val="400000"/>
            </a:schemeClr>
          </a:duotone>
        </a:blip>
        <a:stretch xmlns:a="http://schemas.openxmlformats.org/drawingml/2006/main">
          <a:fillRect/>
        </a:stretch>
      </cdr:blipFill>
      <cdr:spPr>
        <a:xfrm xmlns:a="http://schemas.openxmlformats.org/drawingml/2006/main" flipH="1">
          <a:off x="0" y="0"/>
          <a:ext cx="0" cy="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</a:effec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0.0339</cdr:x>
      <cdr:y>0.03448</cdr:y>
    </cdr:from>
    <cdr:to>
      <cdr:x>0.97579</cdr:x>
      <cdr:y>0.12644</cdr:y>
    </cdr:to>
    <cdr:sp macro="" textlink="">
      <cdr:nvSpPr>
        <cdr:cNvPr id="2" name="Заголовок 2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288032" y="216024"/>
          <a:ext cx="800323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rgbClr val="FFFFFF"/>
              </a:solidFill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r>
            <a:rPr lang="uk-UA" sz="2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Видатки </a:t>
          </a:r>
          <a:r>
            <a:rPr lang="uk-UA" sz="2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 галузі «Культура»</a:t>
          </a:r>
          <a:endParaRPr lang="uk-UA" sz="2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0.80508</cdr:x>
      <cdr:y>0.09195</cdr:y>
    </cdr:from>
    <cdr:to>
      <cdr:x>0.95884</cdr:x>
      <cdr:y>0.15091</cdr:y>
    </cdr:to>
    <cdr:sp macro="" textlink="">
      <cdr:nvSpPr>
        <cdr:cNvPr id="3" name="Прямокутник 2"/>
        <cdr:cNvSpPr/>
      </cdr:nvSpPr>
      <cdr:spPr>
        <a:xfrm xmlns:a="http://schemas.openxmlformats.org/drawingml/2006/main">
          <a:off x="6840760" y="576064"/>
          <a:ext cx="1306488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uk-UA" b="1" i="1" dirty="0" err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тис.грн</a:t>
          </a:r>
          <a:r>
            <a:rPr lang="uk-UA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rPr>
            <a:t>.</a:t>
          </a:r>
          <a:endParaRPr lang="uk-UA" dirty="0">
            <a:latin typeface="Arial Black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59867-0B59-4FD5-AE13-FE4D17803599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F6FCD-315E-48EA-ABDC-2C674F4530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13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F6FCD-315E-48EA-ABDC-2C674F45305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900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F6FCD-315E-48EA-ABDC-2C674F453051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964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F6FCD-315E-48EA-ABDC-2C674F453051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077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06848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3254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1520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23619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09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9145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9059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16599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803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92045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86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7A7E-E723-4C0C-B308-7F8C40D800D1}" type="datetimeFigureOut">
              <a:rPr lang="uk-UA" smtClean="0"/>
              <a:t>30.07.2021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C203A-277E-4A60-BC1D-B99A1E3981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189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53136"/>
            <a:ext cx="3333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931224" cy="33066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Звіт про виконання селищного бюджету </a:t>
            </a:r>
            <a:r>
              <a:rPr lang="uk-UA" sz="5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Більшівцівської</a:t>
            </a:r>
            <a:r>
              <a:rPr lang="uk-UA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ОТГ </a:t>
            </a:r>
            <a:br>
              <a:rPr lang="uk-UA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І півріччя  2021 р. </a:t>
            </a:r>
            <a:endParaRPr lang="uk-UA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708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47231522"/>
              </p:ext>
            </p:extLst>
          </p:nvPr>
        </p:nvGraphicFramePr>
        <p:xfrm>
          <a:off x="971600" y="188640"/>
          <a:ext cx="748883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6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72048212"/>
              </p:ext>
            </p:extLst>
          </p:nvPr>
        </p:nvGraphicFramePr>
        <p:xfrm>
          <a:off x="93833" y="134930"/>
          <a:ext cx="9036496" cy="6723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761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946408"/>
              </p:ext>
            </p:extLst>
          </p:nvPr>
        </p:nvGraphicFramePr>
        <p:xfrm>
          <a:off x="395536" y="620688"/>
          <a:ext cx="835292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198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4368"/>
          </a:xfrm>
          <a:solidFill>
            <a:schemeClr val="bg2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Довідка</a:t>
            </a: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про </a:t>
            </a:r>
            <a:r>
              <a:rPr lang="ru-RU" sz="1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фактичні</a:t>
            </a:r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ru-RU" sz="1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видатки</a:t>
            </a:r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на </a:t>
            </a:r>
            <a:r>
              <a:rPr lang="ru-RU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утримання</a:t>
            </a: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закладів</a:t>
            </a: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освіти</a:t>
            </a: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ru-RU" sz="1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тис.грн</a:t>
            </a:r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.)</a:t>
            </a:r>
            <a:endParaRPr lang="uk-UA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792808"/>
              </p:ext>
            </p:extLst>
          </p:nvPr>
        </p:nvGraphicFramePr>
        <p:xfrm>
          <a:off x="107504" y="489885"/>
          <a:ext cx="8928991" cy="6297032"/>
        </p:xfrm>
        <a:graphic>
          <a:graphicData uri="http://schemas.openxmlformats.org/drawingml/2006/table">
            <a:tbl>
              <a:tblPr>
                <a:solidFill>
                  <a:schemeClr val="accent1">
                    <a:lumMod val="20000"/>
                    <a:lumOff val="80000"/>
                  </a:schemeClr>
                </a:solidFill>
                <a:tableStyleId>{125E5076-3810-47DD-B79F-674D7AD40C01}</a:tableStyleId>
              </a:tblPr>
              <a:tblGrid>
                <a:gridCol w="1262479"/>
                <a:gridCol w="379530"/>
                <a:gridCol w="531343"/>
                <a:gridCol w="628463"/>
                <a:gridCol w="587970"/>
                <a:gridCol w="513543"/>
                <a:gridCol w="547205"/>
                <a:gridCol w="446391"/>
                <a:gridCol w="424234"/>
                <a:gridCol w="439117"/>
                <a:gridCol w="440979"/>
                <a:gridCol w="580528"/>
                <a:gridCol w="507962"/>
                <a:gridCol w="418649"/>
                <a:gridCol w="617741"/>
                <a:gridCol w="602857"/>
              </a:tblGrid>
              <a:tr h="13394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Назва закладу</a:t>
                      </a:r>
                      <a:endParaRPr lang="uk-UA" sz="10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950" b="0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К-сть</a:t>
                      </a:r>
                      <a:r>
                        <a:rPr lang="uk-UA" sz="950" b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 учнів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950" b="0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К-сть</a:t>
                      </a:r>
                      <a:r>
                        <a:rPr lang="uk-UA" sz="950" b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 класів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950" b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Видатки на заробітну плату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uk-UA" sz="90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в  тому числі</a:t>
                      </a:r>
                      <a:endParaRPr lang="uk-UA" sz="9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Видатки не енергоносії</a:t>
                      </a:r>
                      <a:endParaRPr lang="uk-UA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в  тому числі</a:t>
                      </a:r>
                      <a:endParaRPr lang="uk-UA" sz="9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b="1" u="none" strike="noStrike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Прид-бання</a:t>
                      </a:r>
                      <a:r>
                        <a:rPr lang="uk-UA" sz="10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  <a:r>
                        <a:rPr lang="uk-UA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пального </a:t>
                      </a:r>
                      <a:r>
                        <a:rPr lang="uk-UA" sz="10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(матеріалів)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Оплата за продукти харчування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Інтернет </a:t>
                      </a:r>
                      <a:r>
                        <a:rPr lang="uk-UA" sz="10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послуги(інші видатки)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РАЗОМ ВИДАТКИ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Середні</a:t>
                      </a:r>
                      <a:r>
                        <a:rPr lang="ru-RU" sz="11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витрати</a:t>
                      </a:r>
                      <a:r>
                        <a:rPr lang="ru-RU" sz="11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 на  1 </a:t>
                      </a:r>
                      <a:r>
                        <a:rPr lang="ru-RU" sz="1100" b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учня</a:t>
                      </a:r>
                      <a:endParaRPr lang="ru-RU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6813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Педагогічного персоналу</a:t>
                      </a:r>
                      <a:endParaRPr lang="uk-UA" sz="8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Вихователів </a:t>
                      </a:r>
                      <a:r>
                        <a:rPr lang="uk-UA" sz="80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НВК</a:t>
                      </a:r>
                      <a:endParaRPr lang="uk-UA" sz="8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Технічний </a:t>
                      </a:r>
                      <a:r>
                        <a:rPr lang="uk-UA" sz="80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персонал</a:t>
                      </a:r>
                      <a:endParaRPr lang="uk-UA" sz="8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тверде паливо (дрова)</a:t>
                      </a:r>
                      <a:endParaRPr lang="uk-UA" sz="8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електрична         енергія</a:t>
                      </a:r>
                      <a:endParaRPr lang="uk-UA" sz="8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природний </a:t>
                      </a:r>
                      <a:r>
                        <a:rPr lang="uk-UA" sz="8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газ</a:t>
                      </a:r>
                      <a:endParaRPr lang="uk-UA" sz="8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595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Жалиборівська</a:t>
                      </a:r>
                      <a:r>
                        <a:rPr lang="ru-RU" sz="10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1000" u="none" strike="noStrike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гімназія</a:t>
                      </a:r>
                      <a:endParaRPr lang="ru-RU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69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7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2522,2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1823,7</a:t>
                      </a: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97,3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601,2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104,2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16,4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87,8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12,7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20,4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10,7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2670,2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38,7</a:t>
                      </a:r>
                      <a:endParaRPr lang="uk-UA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9535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Кінашівський</a:t>
                      </a:r>
                      <a:r>
                        <a:rPr lang="uk-UA" sz="10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uk-UA" sz="100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ліцей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83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9</a:t>
                      </a:r>
                      <a:endParaRPr lang="uk-UA" sz="11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2612,9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1702,0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87,1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823,8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134,0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21,5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82,5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44,6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13,6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14,0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2819,1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34,0</a:t>
                      </a:r>
                      <a:endParaRPr lang="uk-UA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9535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Загірська</a:t>
                      </a:r>
                      <a:r>
                        <a:rPr lang="uk-UA" sz="10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uk-UA" sz="10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гімназія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51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7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1592,5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1290,2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302,3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49,6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9,9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39,7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0,9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4,4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1657,4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32,5</a:t>
                      </a:r>
                      <a:endParaRPr lang="uk-UA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2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Дитятинська</a:t>
                      </a:r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гімназія</a:t>
                      </a:r>
                      <a:endParaRPr lang="ru-RU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39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6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1309,1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1053,7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255,4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29,5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3,5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26,0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2,20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4,6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18,0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1363,4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35,0</a:t>
                      </a:r>
                      <a:endParaRPr lang="uk-UA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6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Новоскосорохівська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гімназія</a:t>
                      </a:r>
                      <a:endParaRPr lang="ru-RU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31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1296,4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997,7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298,7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28,0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16,6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11,4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2,1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4,6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6,4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1356,4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44,7</a:t>
                      </a:r>
                      <a:endParaRPr lang="uk-UA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6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Опорний</a:t>
                      </a:r>
                      <a:r>
                        <a:rPr lang="ru-RU" sz="10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заклад </a:t>
                      </a:r>
                      <a:r>
                        <a:rPr lang="ru-RU" sz="1000" u="none" strike="noStrike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Більшівцівський</a:t>
                      </a:r>
                      <a:r>
                        <a:rPr lang="ru-RU" sz="10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1000" u="none" strike="noStrike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ліцей</a:t>
                      </a:r>
                      <a:r>
                        <a:rPr lang="ru-RU" sz="10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-разом</a:t>
                      </a:r>
                      <a:endParaRPr lang="ru-RU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351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19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6267,5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4821,1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1446,4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331,0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</a:t>
                      </a: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87,8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243,2</a:t>
                      </a:r>
                    </a:p>
                    <a:p>
                      <a:pPr algn="r" fontAlgn="b"/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176,9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26,0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67,2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6868,6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19,6</a:t>
                      </a:r>
                      <a:endParaRPr lang="uk-UA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в тому числі:</a:t>
                      </a:r>
                      <a:endParaRPr lang="uk-UA" sz="10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 </a:t>
                      </a:r>
                      <a:endParaRPr lang="uk-UA" sz="11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 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 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 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 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 </a:t>
                      </a:r>
                      <a:endParaRPr lang="uk-UA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9535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Більшівцівська ЗОШ І-ІІІ ст.</a:t>
                      </a:r>
                      <a:endParaRPr lang="uk-UA" sz="1000" b="0" i="1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317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17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5244,9</a:t>
                      </a:r>
                      <a:endParaRPr lang="uk-UA" sz="9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4023,0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1221,9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289,5</a:t>
                      </a:r>
                      <a:endParaRPr lang="uk-UA" sz="9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62,8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226,7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146,9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26,0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35,6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5742,9</a:t>
                      </a:r>
                      <a:endParaRPr lang="uk-UA" sz="10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18,1</a:t>
                      </a:r>
                      <a:endParaRPr lang="uk-UA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9535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філія Нараївська І-ІІст.</a:t>
                      </a:r>
                      <a:endParaRPr lang="uk-UA" sz="1000" b="0" i="1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14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431,4</a:t>
                      </a:r>
                      <a:endParaRPr lang="uk-UA" sz="9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324,6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106,8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</a:t>
                      </a:r>
                      <a:endParaRPr lang="uk-UA" sz="9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31,6</a:t>
                      </a: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496,0</a:t>
                      </a:r>
                      <a:endParaRPr lang="uk-UA" sz="10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35,4</a:t>
                      </a:r>
                      <a:endParaRPr lang="uk-UA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9535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філія Яблуніська ЗОШ І ст.</a:t>
                      </a:r>
                      <a:endParaRPr lang="uk-UA" sz="1000" b="0" i="1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11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317,2</a:t>
                      </a:r>
                      <a:endParaRPr lang="uk-UA" sz="9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277,8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39,4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18,8</a:t>
                      </a:r>
                      <a:endParaRPr lang="uk-UA" sz="9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2,3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16,5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</a:t>
                      </a: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354,8</a:t>
                      </a:r>
                      <a:endParaRPr lang="uk-UA" sz="10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32,2</a:t>
                      </a:r>
                      <a:endParaRPr lang="uk-UA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656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філія Хохонівська І-ІІ ст.</a:t>
                      </a:r>
                      <a:endParaRPr lang="uk-UA" sz="1000" b="0" i="1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6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153,1</a:t>
                      </a:r>
                      <a:endParaRPr lang="uk-UA" sz="9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128,1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25,0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7,4</a:t>
                      </a:r>
                      <a:endParaRPr lang="uk-UA" sz="9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7,4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160,5</a:t>
                      </a:r>
                      <a:endParaRPr lang="uk-UA" sz="10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26,8</a:t>
                      </a:r>
                      <a:endParaRPr lang="uk-UA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6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філія Староскоморохівська ЗОШ І-ІІ ст.</a:t>
                      </a:r>
                      <a:endParaRPr lang="ru-RU" sz="1000" b="0" i="1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3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</a:t>
                      </a:r>
                      <a:endParaRPr lang="uk-UA" sz="110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120,9</a:t>
                      </a:r>
                      <a:endParaRPr lang="uk-UA" sz="9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67,6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53,3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12,3</a:t>
                      </a:r>
                      <a:endParaRPr lang="uk-UA" sz="9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12,3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0,0</a:t>
                      </a:r>
                      <a:endParaRPr lang="uk-UA" sz="900" b="1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0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133,2</a:t>
                      </a:r>
                      <a:endParaRPr lang="uk-UA" sz="10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44,4</a:t>
                      </a:r>
                      <a:endParaRPr lang="uk-UA" sz="1100" b="1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0409"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Всього:</a:t>
                      </a:r>
                      <a:endParaRPr lang="uk-UA" sz="15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624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51</a:t>
                      </a:r>
                      <a:endParaRPr lang="uk-UA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5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15601</a:t>
                      </a:r>
                      <a:endParaRPr lang="uk-UA" sz="95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11688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184,8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3728,2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676,3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46,6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150,5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479,2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248,5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70,1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120,7</a:t>
                      </a:r>
                      <a:endParaRPr lang="uk-UA" sz="9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16735,0</a:t>
                      </a:r>
                      <a:endParaRPr lang="uk-UA" sz="10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26,8</a:t>
                      </a:r>
                    </a:p>
                  </a:txBody>
                  <a:tcPr marL="4503" marR="4503" marT="45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937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6489"/>
              </p:ext>
            </p:extLst>
          </p:nvPr>
        </p:nvGraphicFramePr>
        <p:xfrm>
          <a:off x="323528" y="404664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563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709475" y="620688"/>
            <a:ext cx="8003232" cy="57606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Видатки по галузі «Охорона здоров’я»</a:t>
            </a:r>
          </a:p>
        </p:txBody>
      </p:sp>
      <p:graphicFrame>
        <p:nvGraphicFramePr>
          <p:cNvPr id="6" name="Ді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530341"/>
              </p:ext>
            </p:extLst>
          </p:nvPr>
        </p:nvGraphicFramePr>
        <p:xfrm>
          <a:off x="145195" y="1251078"/>
          <a:ext cx="8891301" cy="562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7406219" y="2204864"/>
            <a:ext cx="1306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тис.грн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uk-UA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0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454328"/>
              </p:ext>
            </p:extLst>
          </p:nvPr>
        </p:nvGraphicFramePr>
        <p:xfrm>
          <a:off x="107504" y="-12157"/>
          <a:ext cx="9036496" cy="7035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9064"/>
                <a:gridCol w="1407323"/>
                <a:gridCol w="2822445"/>
                <a:gridCol w="1547664"/>
              </a:tblGrid>
              <a:tr h="41682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baseline="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Залишки</a:t>
                      </a:r>
                      <a:r>
                        <a:rPr lang="ru-RU" sz="1400" b="1" u="none" strike="noStrike" cap="all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 на </a:t>
                      </a:r>
                      <a:r>
                        <a:rPr lang="ru-RU" sz="1400" b="1" u="none" strike="noStrike" cap="all" baseline="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рахунках</a:t>
                      </a:r>
                      <a:r>
                        <a:rPr lang="ru-RU" sz="1400" b="1" u="none" strike="noStrike" cap="all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 по бюджету  </a:t>
                      </a:r>
                      <a:r>
                        <a:rPr lang="ru-RU" sz="1400" b="1" u="none" strike="noStrike" cap="all" baseline="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Більшівцівської</a:t>
                      </a:r>
                      <a:r>
                        <a:rPr lang="ru-RU" sz="1400" b="1" u="none" strike="noStrike" cap="all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 </a:t>
                      </a:r>
                      <a:r>
                        <a:rPr lang="ru-RU" sz="1400" b="1" u="none" strike="noStrike" cap="all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ТГ</a:t>
                      </a:r>
                      <a:r>
                        <a:rPr lang="ru-RU" sz="1400" b="1" u="none" strike="noStrike" cap="all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/>
                      </a:r>
                      <a:br>
                        <a:rPr lang="ru-RU" sz="1400" b="1" u="none" strike="noStrike" cap="all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</a:br>
                      <a:r>
                        <a:rPr lang="ru-RU" sz="1400" b="1" u="none" strike="noStrike" cap="all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станом на 1 </a:t>
                      </a:r>
                      <a:r>
                        <a:rPr lang="ru-RU" sz="1400" b="1" u="none" strike="noStrike" cap="all" baseline="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липня</a:t>
                      </a:r>
                      <a:r>
                        <a:rPr lang="ru-RU" sz="1400" b="1" u="none" strike="noStrike" cap="all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 </a:t>
                      </a:r>
                      <a:r>
                        <a:rPr lang="ru-RU" sz="1400" b="1" u="none" strike="noStrike" cap="all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cs typeface="Aharoni" pitchFamily="2" charset="-79"/>
                        </a:rPr>
                        <a:t>  2021 року </a:t>
                      </a:r>
                      <a:endParaRPr lang="ru-RU" sz="1400" b="1" i="0" u="none" strike="noStrike" cap="all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89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Загальний фонд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Спеціальний фонд</a:t>
                      </a:r>
                      <a:endParaRPr lang="uk-UA" sz="1400" b="1" i="0" u="none" strike="noStrike"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3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 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Сума,</a:t>
                      </a:r>
                      <a:r>
                        <a:rPr lang="uk-UA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 грн.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 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Сума </a:t>
                      </a:r>
                      <a:r>
                        <a:rPr lang="uk-UA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грн.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2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реєстраційних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400" b="1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рахунках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бюджетних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установ</a:t>
                      </a:r>
                      <a:endParaRPr lang="ru-RU" sz="1400" b="1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8806,26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Кошти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від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відшкодування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втрати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с/г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л/г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виробництва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8 473,45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75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котловому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місцевого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бюджету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1525240,16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Бюджету </a:t>
                      </a:r>
                      <a:r>
                        <a:rPr lang="uk-UA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розвитку  (продаж землі)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10185,58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Освітня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субвенція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Екологічний </a:t>
                      </a:r>
                      <a:r>
                        <a:rPr lang="uk-UA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податок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46692,03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69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Додаткова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дотаці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Орендна плата приміщень 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77565,84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2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Субвенція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місцевого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бюджету за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рахунок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залишку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коштів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освітньої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субвенції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що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утворився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 початок бюджетного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періоду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Батьківська </a:t>
                      </a:r>
                      <a:r>
                        <a:rPr lang="uk-UA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плата НВК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5257,45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21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Субвенція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місцевого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бюджету на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здійснення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підтримки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окремих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закладів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заходів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системі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охорони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здоров`я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рахунок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відповідної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субвенції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 державного бюджету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44254,17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Батьківська </a:t>
                      </a:r>
                      <a:r>
                        <a:rPr lang="uk-UA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плата ДНЗ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62250,94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80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Субвенція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надання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державної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підтримки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особам з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особливими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потребами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7034,69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Батьківська </a:t>
                      </a:r>
                      <a:r>
                        <a:rPr lang="uk-UA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плата музичної школи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115841,06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Благоустрий</a:t>
                      </a:r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10417,00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Інші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субвенції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 </a:t>
                      </a:r>
                      <a:r>
                        <a:rPr lang="ru-RU" sz="14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місцевих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бюджетів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1500,00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Власні надходження закладів культури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18068,52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8">
                <a:tc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Екологія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1328062,00</a:t>
                      </a:r>
                      <a:endParaRPr lang="uk-UA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dirty="0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ВСЬОГО</a:t>
                      </a:r>
                      <a:endParaRPr lang="uk-UA" sz="1500" b="1" i="0" u="none" strike="noStrike" dirty="0"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1586835,28</a:t>
                      </a:r>
                      <a:endParaRPr lang="uk-UA" sz="15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dirty="0"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Aharoni" pitchFamily="2" charset="-79"/>
                        </a:rPr>
                        <a:t> </a:t>
                      </a:r>
                      <a:endParaRPr lang="uk-UA" sz="1500" b="1" i="0" u="none" strike="noStrike" dirty="0"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1682813,87</a:t>
                      </a:r>
                      <a:endParaRPr lang="uk-UA" sz="15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92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55576" y="1700808"/>
            <a:ext cx="7953345" cy="2292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УВАГУ!</a:t>
            </a:r>
          </a:p>
          <a:p>
            <a:pPr algn="ctr"/>
            <a:endParaRPr lang="uk-UA" sz="3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Чекаю на ваші запитання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443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Дохідна частина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1" name="Місце для вмісту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290875"/>
              </p:ext>
            </p:extLst>
          </p:nvPr>
        </p:nvGraphicFramePr>
        <p:xfrm>
          <a:off x="251520" y="332656"/>
          <a:ext cx="871296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267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71277"/>
              </p:ext>
            </p:extLst>
          </p:nvPr>
        </p:nvGraphicFramePr>
        <p:xfrm>
          <a:off x="107506" y="1700808"/>
          <a:ext cx="8784975" cy="43003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12166"/>
                <a:gridCol w="979414"/>
                <a:gridCol w="1123305"/>
                <a:gridCol w="1364014"/>
                <a:gridCol w="1043069"/>
                <a:gridCol w="1286544"/>
                <a:gridCol w="1476463"/>
              </a:tblGrid>
              <a:tr h="50405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 </a:t>
                      </a:r>
                    </a:p>
                    <a:p>
                      <a:pPr algn="ctr" fontAlgn="ctr"/>
                      <a:r>
                        <a:rPr lang="uk-UA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 </a:t>
                      </a:r>
                      <a:endParaRPr lang="uk-UA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cap="none" spc="0" baseline="0" dirty="0" err="1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Затверджений</a:t>
                      </a:r>
                      <a:r>
                        <a:rPr lang="ru-RU" sz="1500" b="1" u="none" strike="noStrike" cap="none" spc="0" baseline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план  на </a:t>
                      </a:r>
                      <a:r>
                        <a:rPr lang="ru-RU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2021 </a:t>
                      </a:r>
                      <a:r>
                        <a:rPr lang="ru-RU" sz="1500" b="1" u="none" strike="noStrike" cap="none" spc="0" baseline="0" dirty="0" err="1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рік</a:t>
                      </a:r>
                      <a:endParaRPr lang="ru-RU" sz="1500" b="1" i="0" u="none" strike="noStrike" cap="none" spc="0" baseline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План </a:t>
                      </a:r>
                      <a:r>
                        <a:rPr lang="ru-RU" sz="1500" b="1" u="none" strike="noStrike" cap="none" spc="0" baseline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за </a:t>
                      </a:r>
                      <a:r>
                        <a:rPr lang="ru-RU" sz="1500" b="1" u="none" strike="noStrike" cap="none" spc="0" baseline="0" dirty="0" err="1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звітний</a:t>
                      </a:r>
                      <a:r>
                        <a:rPr lang="ru-RU" sz="1500" b="1" u="none" strike="noStrike" cap="none" spc="0" baseline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</a:t>
                      </a:r>
                      <a:r>
                        <a:rPr lang="ru-RU" sz="1500" b="1" u="none" strike="noStrike" cap="none" spc="0" baseline="0" dirty="0" err="1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період</a:t>
                      </a:r>
                      <a:r>
                        <a:rPr lang="ru-RU" sz="1500" b="1" u="none" strike="noStrike" cap="none" spc="0" baseline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</a:t>
                      </a:r>
                      <a:r>
                        <a:rPr lang="ru-RU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2021 </a:t>
                      </a:r>
                      <a:r>
                        <a:rPr lang="ru-RU" sz="1500" b="1" u="none" strike="noStrike" cap="none" spc="0" baseline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року</a:t>
                      </a:r>
                      <a:endParaRPr lang="ru-RU" sz="1500" b="1" i="0" u="none" strike="noStrike" cap="none" spc="0" baseline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cap="none" spc="0" baseline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Фактичні</a:t>
                      </a:r>
                      <a:r>
                        <a:rPr lang="ru-RU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</a:t>
                      </a:r>
                      <a:r>
                        <a:rPr lang="ru-RU" sz="1500" b="1" u="none" strike="noStrike" cap="none" spc="0" baseline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надходження</a:t>
                      </a:r>
                      <a:r>
                        <a:rPr lang="ru-RU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за </a:t>
                      </a:r>
                      <a:r>
                        <a:rPr lang="ru-RU" sz="1500" b="1" u="none" strike="noStrike" cap="none" spc="0" baseline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січень-червень</a:t>
                      </a:r>
                      <a:endParaRPr lang="uk-UA" sz="1500" b="1" i="0" u="none" strike="noStrike" cap="none" spc="0" baseline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uk-UA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Відсоток</a:t>
                      </a:r>
                      <a:endParaRPr lang="uk-UA" sz="1500" b="1" i="0" u="none" strike="noStrike" cap="none" spc="0" baseline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uk-UA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2021 </a:t>
                      </a:r>
                      <a:r>
                        <a:rPr lang="ru-RU" sz="1500" b="1" u="none" strike="noStrike" cap="none" spc="0" baseline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року</a:t>
                      </a:r>
                      <a:endParaRPr lang="ru-RU" sz="1500" b="1" i="0" u="none" strike="noStrike" cap="none" spc="0" baseline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2020 року</a:t>
                      </a:r>
                      <a:endParaRPr lang="ru-RU" sz="1500" b="1" i="0" u="none" strike="noStrike" cap="none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Виконання плану</a:t>
                      </a:r>
                      <a:endParaRPr lang="uk-UA" sz="1500" b="1" i="0" u="none" strike="noStrike" cap="none" spc="0" baseline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none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до минулорічного показника</a:t>
                      </a:r>
                      <a:endParaRPr lang="uk-UA" sz="1500" b="1" i="0" u="none" strike="noStrike" cap="none" spc="0" baseline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5985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Загальний фонд</a:t>
                      </a:r>
                      <a:endParaRPr lang="uk-UA" sz="1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47411,5</a:t>
                      </a:r>
                      <a:endParaRPr lang="uk-UA" sz="1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24247,7</a:t>
                      </a:r>
                      <a:endParaRPr lang="uk-UA" sz="1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24688,3</a:t>
                      </a:r>
                      <a:endParaRPr lang="uk-UA" sz="1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19800,5</a:t>
                      </a:r>
                      <a:endParaRPr lang="uk-UA" sz="1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101,8</a:t>
                      </a:r>
                      <a:endParaRPr lang="uk-UA" sz="1300" b="1" i="1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124,7</a:t>
                      </a:r>
                      <a:endParaRPr lang="uk-UA" sz="1300" b="1" i="1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283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Спеціальний фонд</a:t>
                      </a:r>
                      <a:endParaRPr lang="uk-UA" sz="1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4626,5</a:t>
                      </a:r>
                      <a:endParaRPr lang="uk-UA" sz="1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4446,1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2465,6</a:t>
                      </a:r>
                      <a:endParaRPr lang="uk-UA" sz="1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2489,9</a:t>
                      </a:r>
                      <a:endParaRPr lang="uk-UA" sz="1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r>
                        <a:rPr lang="uk-UA" sz="1300" b="1" i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uk-UA" sz="1300" b="1" i="1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1269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Разом</a:t>
                      </a:r>
                      <a:endParaRPr lang="uk-UA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52038</a:t>
                      </a:r>
                      <a:endParaRPr lang="uk-UA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28693,8</a:t>
                      </a:r>
                      <a:endParaRPr lang="uk-UA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27153,9</a:t>
                      </a:r>
                      <a:endParaRPr lang="uk-UA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22290,4</a:t>
                      </a:r>
                      <a:endParaRPr lang="uk-UA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94,6</a:t>
                      </a:r>
                      <a:endParaRPr lang="uk-UA" sz="1800" b="1" i="1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Arial" pitchFamily="34" charset="0"/>
                          <a:cs typeface="Arial" pitchFamily="34" charset="0"/>
                        </a:rPr>
                        <a:t>223,7</a:t>
                      </a:r>
                      <a:endParaRPr lang="uk-UA" sz="1800" b="1" i="1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510877" y="66690"/>
            <a:ext cx="7992888" cy="55399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ctr"/>
            <a:r>
              <a:rPr lang="ru-RU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Показники</a:t>
            </a:r>
            <a:r>
              <a:rPr lang="ru-RU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виконання</a:t>
            </a:r>
            <a:r>
              <a:rPr lang="ru-RU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планових</a:t>
            </a:r>
            <a:r>
              <a:rPr lang="ru-RU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показників</a:t>
            </a:r>
            <a:endParaRPr lang="ru-RU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850845" y="1268760"/>
            <a:ext cx="13703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500" b="1" i="1" dirty="0">
                <a:solidFill>
                  <a:srgbClr val="002060"/>
                </a:solidFill>
              </a:rPr>
              <a:t>(</a:t>
            </a:r>
            <a:r>
              <a:rPr lang="ru-RU" sz="2000" b="1" i="1" dirty="0" err="1">
                <a:solidFill>
                  <a:srgbClr val="002060"/>
                </a:solidFill>
              </a:rPr>
              <a:t>тис.грн</a:t>
            </a:r>
            <a:r>
              <a:rPr lang="ru-RU" sz="2000" b="1" i="1" dirty="0">
                <a:solidFill>
                  <a:srgbClr val="002060"/>
                </a:solidFill>
              </a:rPr>
              <a:t>.)</a:t>
            </a:r>
            <a:endParaRPr lang="uk-UA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6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і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98681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47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354368"/>
          </a:xfrm>
        </p:spPr>
        <p:txBody>
          <a:bodyPr>
            <a:normAutofit fontScale="90000"/>
          </a:bodyPr>
          <a:lstStyle/>
          <a:p>
            <a:r>
              <a:rPr lang="uk-UA" sz="2500" b="1" dirty="0" smtClean="0"/>
              <a:t>Власні надходження по населених пунктах     </a:t>
            </a:r>
            <a:r>
              <a:rPr lang="uk-UA" sz="2500" b="1" dirty="0" err="1" smtClean="0"/>
              <a:t>тис.грн</a:t>
            </a:r>
            <a:endParaRPr lang="uk-UA" sz="2000" b="1" i="1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719359"/>
              </p:ext>
            </p:extLst>
          </p:nvPr>
        </p:nvGraphicFramePr>
        <p:xfrm>
          <a:off x="251520" y="531028"/>
          <a:ext cx="8568952" cy="632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0762"/>
                <a:gridCol w="1295615"/>
                <a:gridCol w="819047"/>
                <a:gridCol w="1404746"/>
                <a:gridCol w="871291"/>
                <a:gridCol w="863745"/>
                <a:gridCol w="863746"/>
              </a:tblGrid>
              <a:tr h="149737">
                <a:tc rowSpan="2"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Найменування населеного пункту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Сума податків, що</a:t>
                      </a:r>
                      <a:r>
                        <a:rPr lang="uk-UA" sz="1500" baseline="0" dirty="0" smtClean="0"/>
                        <a:t> </a:t>
                      </a:r>
                      <a:r>
                        <a:rPr lang="uk-UA" sz="1500" dirty="0" smtClean="0"/>
                        <a:t>зараховано</a:t>
                      </a:r>
                      <a:r>
                        <a:rPr lang="uk-UA" sz="1500" baseline="0" dirty="0" smtClean="0"/>
                        <a:t> до бюджету ТГ</a:t>
                      </a:r>
                      <a:endParaRPr lang="uk-UA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  тому</a:t>
                      </a:r>
                      <a:r>
                        <a:rPr lang="uk-UA" baseline="0" dirty="0" smtClean="0"/>
                        <a:t> числі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99585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60 % ПДФО</a:t>
                      </a:r>
                      <a:endParaRPr lang="uk-UA" sz="1600" b="1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cs typeface="Arabic Typesetting" pitchFamily="66" charset="-78"/>
                        </a:rPr>
                        <a:t>Податок</a:t>
                      </a:r>
                      <a:r>
                        <a:rPr lang="uk-UA" sz="1600" b="1" baseline="0" dirty="0" smtClean="0">
                          <a:cs typeface="Arabic Typesetting" pitchFamily="66" charset="-78"/>
                        </a:rPr>
                        <a:t> на майно </a:t>
                      </a:r>
                      <a:r>
                        <a:rPr lang="uk-UA" sz="1600" baseline="0" dirty="0" smtClean="0">
                          <a:cs typeface="Arabic Typesetting" pitchFamily="66" charset="-78"/>
                        </a:rPr>
                        <a:t>(</a:t>
                      </a:r>
                      <a:r>
                        <a:rPr lang="uk-UA" sz="1600" b="0" i="1" baseline="0" dirty="0" smtClean="0">
                          <a:cs typeface="Arabic Typesetting" pitchFamily="66" charset="-78"/>
                        </a:rPr>
                        <a:t>плата за землю + нерухомість)</a:t>
                      </a:r>
                      <a:endParaRPr lang="uk-UA" sz="1600" b="0" i="1" dirty="0">
                        <a:cs typeface="Arabic Typesetting" pitchFamily="66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Єдиний податок</a:t>
                      </a:r>
                      <a:endParaRPr lang="uk-UA" sz="1600" b="1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Акцизний податок з реалізації </a:t>
                      </a:r>
                      <a:endParaRPr lang="uk-UA" sz="1600" b="1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i="0" dirty="0" smtClean="0"/>
                        <a:t>Інші платежі</a:t>
                      </a:r>
                      <a:endParaRPr lang="uk-UA" sz="1600" b="1" i="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21">
                <a:tc>
                  <a:txBody>
                    <a:bodyPr/>
                    <a:lstStyle/>
                    <a:p>
                      <a:r>
                        <a:rPr lang="uk-UA" sz="15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Більшівці</a:t>
                      </a:r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uk-UA" sz="15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с.Слобідка-Більшівцівська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3761,5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2594,1</a:t>
                      </a:r>
                      <a:endParaRPr lang="uk-UA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288,0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472,8</a:t>
                      </a:r>
                      <a:endParaRPr lang="uk-UA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52,2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354,4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29">
                <a:tc>
                  <a:txBody>
                    <a:bodyPr/>
                    <a:lstStyle/>
                    <a:p>
                      <a:r>
                        <a:rPr lang="uk-UA" sz="15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Кінашів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650,2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315,4</a:t>
                      </a:r>
                      <a:endParaRPr lang="uk-UA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150,3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176,4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8,1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Курів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17,8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14,3</a:t>
                      </a:r>
                      <a:endParaRPr lang="uk-UA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29"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Жалибори</a:t>
                      </a:r>
                      <a:endParaRPr lang="uk-UA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413,0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222,4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23,0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160,6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7,0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29">
                <a:tc>
                  <a:txBody>
                    <a:bodyPr/>
                    <a:lstStyle/>
                    <a:p>
                      <a:r>
                        <a:rPr lang="uk-UA" sz="1500" dirty="0" smtClean="0">
                          <a:latin typeface="Arial" pitchFamily="34" charset="0"/>
                          <a:cs typeface="Arial" pitchFamily="34" charset="0"/>
                        </a:rPr>
                        <a:t>Поділля</a:t>
                      </a:r>
                      <a:endParaRPr lang="uk-UA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latin typeface="Arial" pitchFamily="34" charset="0"/>
                          <a:cs typeface="Arial" pitchFamily="34" charset="0"/>
                        </a:rPr>
                        <a:t>119,8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latin typeface="Arial" pitchFamily="34" charset="0"/>
                          <a:cs typeface="Arial" pitchFamily="34" charset="0"/>
                        </a:rPr>
                        <a:t>48,9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latin typeface="Arial" pitchFamily="34" charset="0"/>
                          <a:cs typeface="Arial" pitchFamily="34" charset="0"/>
                        </a:rPr>
                        <a:t>20,1</a:t>
                      </a:r>
                      <a:endParaRPr lang="uk-UA" sz="1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  <a:endParaRPr lang="uk-UA" sz="1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  <a:endParaRPr lang="uk-UA" sz="1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17"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Нараївка</a:t>
                      </a:r>
                      <a:endParaRPr lang="uk-UA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224,8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44,4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136,7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43,7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29">
                <a:tc>
                  <a:txBody>
                    <a:bodyPr/>
                    <a:lstStyle/>
                    <a:p>
                      <a:r>
                        <a:rPr lang="uk-UA" sz="15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Кукільники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351,4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72,7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110,7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164,3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Загір'я-Кукільницьке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172,5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139,7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10,4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20,2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Яблунів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294,0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66,5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108,1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117,5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Дитятин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189,9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103,3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8,0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78,6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Нові Скоморохи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485,3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135,2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238,0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112,1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Старі Скоморохи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64,0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15,8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48,2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Разом по громаді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6744,2</a:t>
                      </a:r>
                      <a:endParaRPr lang="uk-UA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3772,7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1141,5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1399,7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75,9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354,4</a:t>
                      </a:r>
                      <a:endParaRPr lang="uk-UA" sz="15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707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14400" y="333375"/>
            <a:ext cx="8229600" cy="7874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трансфертів загального фонду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Діагра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076374"/>
              </p:ext>
            </p:extLst>
          </p:nvPr>
        </p:nvGraphicFramePr>
        <p:xfrm>
          <a:off x="323529" y="1124745"/>
          <a:ext cx="842493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100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Видаткова частина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576562"/>
              </p:ext>
            </p:extLst>
          </p:nvPr>
        </p:nvGraphicFramePr>
        <p:xfrm>
          <a:off x="611560" y="764704"/>
          <a:ext cx="828092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004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25377" y="188640"/>
            <a:ext cx="8435975" cy="1114425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Структура видатків загального фонду  за І півріччя 2021р.</a:t>
            </a:r>
            <a:endParaRPr lang="uk-UA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800654960"/>
              </p:ext>
            </p:extLst>
          </p:nvPr>
        </p:nvGraphicFramePr>
        <p:xfrm>
          <a:off x="323528" y="908720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35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227584672"/>
              </p:ext>
            </p:extLst>
          </p:nvPr>
        </p:nvGraphicFramePr>
        <p:xfrm>
          <a:off x="0" y="0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2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Форма хвиль">
  <a:themeElements>
    <a:clrScheme name="Форма хвиль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Форма хвиль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Форма хвиль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Виконавча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</TotalTime>
  <Words>1050</Words>
  <Application>Microsoft Office PowerPoint</Application>
  <PresentationFormat>Екран (4:3)</PresentationFormat>
  <Paragraphs>473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слайдів</vt:lpstr>
      </vt:variant>
      <vt:variant>
        <vt:i4>17</vt:i4>
      </vt:variant>
    </vt:vector>
  </HeadingPairs>
  <TitlesOfParts>
    <vt:vector size="22" baseType="lpstr">
      <vt:lpstr>Потік</vt:lpstr>
      <vt:lpstr>2_Форма хвиль</vt:lpstr>
      <vt:lpstr>Виконавча</vt:lpstr>
      <vt:lpstr>1_Потік</vt:lpstr>
      <vt:lpstr>Тема Office</vt:lpstr>
      <vt:lpstr>Звіт про виконання селищного бюджету Більшівцівської ОТГ  за І півріччя  2021 р. </vt:lpstr>
      <vt:lpstr>Дохідна частина</vt:lpstr>
      <vt:lpstr>Презентація PowerPoint</vt:lpstr>
      <vt:lpstr>Презентація PowerPoint</vt:lpstr>
      <vt:lpstr>Власні надходження по населених пунктах     тис.грн</vt:lpstr>
      <vt:lpstr>Структура трансфертів загального фонду</vt:lpstr>
      <vt:lpstr>Видаткова частина</vt:lpstr>
      <vt:lpstr>Структура видатків загального фонду  за І півріччя 2021р.</vt:lpstr>
      <vt:lpstr>Презентація PowerPoint</vt:lpstr>
      <vt:lpstr>Презентація PowerPoint</vt:lpstr>
      <vt:lpstr>Презентація PowerPoint</vt:lpstr>
      <vt:lpstr>Презентація PowerPoint</vt:lpstr>
      <vt:lpstr>Довідка про фактичні  видатки на утримання закладів освіти (тис.грн.)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виконання селищного бюджету Більшівцівської ОТГ  за І півріччя 2019 р.</dc:title>
  <dc:creator>FiN</dc:creator>
  <cp:lastModifiedBy>GLAV</cp:lastModifiedBy>
  <cp:revision>207</cp:revision>
  <cp:lastPrinted>2021-07-23T09:28:52Z</cp:lastPrinted>
  <dcterms:created xsi:type="dcterms:W3CDTF">2019-07-19T15:29:41Z</dcterms:created>
  <dcterms:modified xsi:type="dcterms:W3CDTF">2021-07-30T11:47:10Z</dcterms:modified>
</cp:coreProperties>
</file>